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7" r:id="rId3"/>
  </p:sldMasterIdLst>
  <p:sldIdLst>
    <p:sldId id="256" r:id="rId4"/>
    <p:sldId id="261" r:id="rId5"/>
    <p:sldId id="260" r:id="rId6"/>
    <p:sldId id="264" r:id="rId7"/>
    <p:sldId id="342" r:id="rId8"/>
    <p:sldId id="266" r:id="rId9"/>
    <p:sldId id="267" r:id="rId10"/>
    <p:sldId id="268" r:id="rId11"/>
    <p:sldId id="263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34" r:id="rId39"/>
    <p:sldId id="295" r:id="rId40"/>
    <p:sldId id="296" r:id="rId41"/>
    <p:sldId id="335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2" r:id="rId50"/>
    <p:sldId id="306" r:id="rId51"/>
    <p:sldId id="307" r:id="rId52"/>
    <p:sldId id="308" r:id="rId53"/>
    <p:sldId id="309" r:id="rId54"/>
    <p:sldId id="310" r:id="rId55"/>
    <p:sldId id="311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7" r:id="rId64"/>
    <p:sldId id="297" r:id="rId65"/>
    <p:sldId id="298" r:id="rId66"/>
    <p:sldId id="313" r:id="rId67"/>
    <p:sldId id="338" r:id="rId68"/>
    <p:sldId id="315" r:id="rId69"/>
    <p:sldId id="316" r:id="rId70"/>
    <p:sldId id="339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40" r:id="rId81"/>
    <p:sldId id="341" r:id="rId82"/>
    <p:sldId id="258" r:id="rId8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42E"/>
    <a:srgbClr val="12899D"/>
    <a:srgbClr val="D5E8EB"/>
    <a:srgbClr val="8DB5C3"/>
    <a:srgbClr val="4CBECE"/>
    <a:srgbClr val="5A5A5A"/>
    <a:srgbClr val="E0536A"/>
    <a:srgbClr val="987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60"/>
  </p:normalViewPr>
  <p:slideViewPr>
    <p:cSldViewPr snapToGrid="0">
      <p:cViewPr varScale="1">
        <p:scale>
          <a:sx n="84" d="100"/>
          <a:sy n="84" d="100"/>
        </p:scale>
        <p:origin x="9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Economie - Wiskunde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3D3217A3-6D99-444C-B553-2A2934149D0B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Logistiek</a:t>
          </a:r>
        </a:p>
      </dgm:t>
    </dgm:pt>
    <dgm:pt modelId="{77A4D356-AF9F-1849-8978-5AE3BB21D606}" type="sibTrans" cxnId="{89B1B0E9-EFF1-2A4A-BC46-3A3126490FA7}">
      <dgm:prSet/>
      <dgm:spPr/>
      <dgm:t>
        <a:bodyPr/>
        <a:lstStyle/>
        <a:p>
          <a:endParaRPr lang="nl-NL"/>
        </a:p>
      </dgm:t>
    </dgm:pt>
    <dgm:pt modelId="{C69C4426-1629-ED4F-A7EA-B60E93B24D5F}" type="parTrans" cxnId="{89B1B0E9-EFF1-2A4A-BC46-3A3126490FA7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Onthaal, organisatie en sales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A20C626C-077D-6F45-8FE2-AFC61A2D7D6D}">
      <dgm:prSet custT="1"/>
      <dgm:spPr>
        <a:ln>
          <a:solidFill>
            <a:srgbClr val="8A342E"/>
          </a:solidFill>
        </a:ln>
      </dgm:spPr>
      <dgm:t>
        <a:bodyPr/>
        <a:lstStyle/>
        <a:p>
          <a:r>
            <a:rPr lang="nl-NL" sz="1600" dirty="0"/>
            <a:t>Applicatie- en</a:t>
          </a:r>
        </a:p>
        <a:p>
          <a:r>
            <a:rPr lang="nl-NL" sz="1600" dirty="0"/>
            <a:t>databeheer</a:t>
          </a:r>
        </a:p>
      </dgm:t>
    </dgm:pt>
    <dgm:pt modelId="{6E5E892C-4F29-2049-B4CF-AD309519DBBF}" type="sibTrans" cxnId="{8EFD6E08-9378-334B-8C5D-BF0636487BD1}">
      <dgm:prSet/>
      <dgm:spPr/>
      <dgm:t>
        <a:bodyPr/>
        <a:lstStyle/>
        <a:p>
          <a:endParaRPr lang="nl-NL"/>
        </a:p>
      </dgm:t>
    </dgm:pt>
    <dgm:pt modelId="{9AE5FD0D-E747-524D-99A8-CD8286E78F9D}" type="parTrans" cxnId="{8EFD6E08-9378-334B-8C5D-BF0636487BD1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931ECB30-D774-467C-9A20-86B524CB1F4A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Commerciële organisatie</a:t>
          </a:r>
        </a:p>
      </dgm:t>
    </dgm:pt>
    <dgm:pt modelId="{B5540314-1770-4322-A1DA-766A960D5876}" type="sibTrans" cxnId="{F21CBCDA-C8DC-42BB-9020-59975104DC8F}">
      <dgm:prSet/>
      <dgm:spPr/>
      <dgm:t>
        <a:bodyPr/>
        <a:lstStyle/>
        <a:p>
          <a:endParaRPr lang="nl-BE"/>
        </a:p>
      </dgm:t>
    </dgm:pt>
    <dgm:pt modelId="{3A6521D6-B5E4-4106-8D56-3F82576C2063}" type="parTrans" cxnId="{F21CBCDA-C8DC-42BB-9020-59975104DC8F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Bedrijfsorganisatie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11443548-996E-6349-9BA9-180F6102DCBC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</a:ln>
        <a:effectLst/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gm:t>
    </dgm:pt>
    <dgm:pt modelId="{70B8D8FC-ECA2-4F48-81A1-FADB9500998B}" type="sibTrans" cxnId="{526C4681-C290-3047-B58A-673D4FF3D37C}">
      <dgm:prSet/>
      <dgm:spPr/>
      <dgm:t>
        <a:bodyPr/>
        <a:lstStyle/>
        <a:p>
          <a:endParaRPr lang="nl-NL"/>
        </a:p>
      </dgm:t>
    </dgm:pt>
    <dgm:pt modelId="{92221786-BD0A-574C-92F0-DEB3487DBB24}" type="parTrans" cxnId="{526C4681-C290-3047-B58A-673D4FF3D37C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FD196C80-D716-4F60-BB5F-36C0ADED39E5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Economie – Moderne Talen</a:t>
          </a:r>
        </a:p>
      </dgm:t>
    </dgm:pt>
    <dgm:pt modelId="{8BBAE176-D9E8-4171-A96F-DA0EE1ABF46B}" type="sibTrans" cxnId="{D766954C-1FC2-43DF-9A55-17E79E563A85}">
      <dgm:prSet/>
      <dgm:spPr/>
      <dgm:t>
        <a:bodyPr/>
        <a:lstStyle/>
        <a:p>
          <a:endParaRPr lang="nl-BE"/>
        </a:p>
      </dgm:t>
    </dgm:pt>
    <dgm:pt modelId="{373B4A11-2391-433E-81A3-5603351ECECC}" type="parTrans" cxnId="{D766954C-1FC2-43DF-9A55-17E79E563A85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9"/>
      <dgm:spPr/>
    </dgm:pt>
    <dgm:pt modelId="{A7A85608-FD55-B645-8331-7F0660FEDF07}" type="pres">
      <dgm:prSet presAssocID="{D32012F6-EC56-FA4A-8B5D-D671B2E07132}" presName="childText" presStyleLbl="bgAcc1" presStyleIdx="0" presStyleCnt="9" custScaleX="149572" custLinFactNeighborX="-67842" custLinFactNeighborY="-5169">
        <dgm:presLayoutVars>
          <dgm:bulletEnabled val="1"/>
        </dgm:presLayoutVars>
      </dgm:prSet>
      <dgm:spPr/>
    </dgm:pt>
    <dgm:pt modelId="{5C89CC15-4946-485F-A11E-EB66CEC3A8C5}" type="pres">
      <dgm:prSet presAssocID="{373B4A11-2391-433E-81A3-5603351ECECC}" presName="Name13" presStyleLbl="parChTrans1D2" presStyleIdx="1" presStyleCnt="9"/>
      <dgm:spPr/>
    </dgm:pt>
    <dgm:pt modelId="{ECFB8031-3AC8-4F54-A608-C11A053F272B}" type="pres">
      <dgm:prSet presAssocID="{FD196C80-D716-4F60-BB5F-36C0ADED39E5}" presName="childText" presStyleLbl="bgAcc1" presStyleIdx="1" presStyleCnt="9" custScaleX="149572" custLinFactNeighborX="-66549" custLinFactNeighborY="-11372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2" presStyleCnt="9"/>
      <dgm:spPr/>
    </dgm:pt>
    <dgm:pt modelId="{3B063D2A-40C6-4EE0-9724-F4140C20B0ED}" type="pres">
      <dgm:prSet presAssocID="{3C631EDB-4A3A-4547-AC00-388EBFD952C7}" presName="childText" presStyleLbl="bgAcc1" presStyleIdx="2" presStyleCnt="9" custScaleX="149572" custLinFactNeighborX="-63965" custLinFactNeighborY="-11372">
        <dgm:presLayoutVars>
          <dgm:bulletEnabled val="1"/>
        </dgm:presLayoutVars>
      </dgm:prSet>
      <dgm:spPr/>
    </dgm:pt>
    <dgm:pt modelId="{FF1EF85D-1202-814D-9ED0-2A6236C6F6C0}" type="pres">
      <dgm:prSet presAssocID="{92221786-BD0A-574C-92F0-DEB3487DBB24}" presName="Name13" presStyleLbl="parChTrans1D2" presStyleIdx="3" presStyleCnt="9"/>
      <dgm:spPr/>
    </dgm:pt>
    <dgm:pt modelId="{95B298FC-E518-F345-8825-E17E4227F0B5}" type="pres">
      <dgm:prSet presAssocID="{11443548-996E-6349-9BA9-180F6102DCBC}" presName="childText" presStyleLbl="bgAcc1" presStyleIdx="3" presStyleCnt="9" custScaleX="149572" custLinFactNeighborX="-62673" custLinFactNeighborY="-15507">
        <dgm:presLayoutVars>
          <dgm:bulletEnabled val="1"/>
        </dgm:presLayoutVars>
      </dgm:prSet>
      <dgm:spPr>
        <a:xfrm>
          <a:off x="420615" y="2814925"/>
          <a:ext cx="1670240" cy="1043900"/>
        </a:xfrm>
        <a:prstGeom prst="roundRect">
          <a:avLst>
            <a:gd name="adj" fmla="val 10000"/>
          </a:avLst>
        </a:prstGeom>
      </dgm:spPr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-18924" custLinFactNeighborY="6025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4" presStyleCnt="9"/>
      <dgm:spPr/>
    </dgm:pt>
    <dgm:pt modelId="{704AF611-AB0C-7646-AE3B-404FB16C325B}" type="pres">
      <dgm:prSet presAssocID="{7BA72AAF-B4C7-9240-A3FF-60306AB33134}" presName="childText" presStyleLbl="bgAcc1" presStyleIdx="4" presStyleCnt="9" custScaleX="149572">
        <dgm:presLayoutVars>
          <dgm:bulletEnabled val="1"/>
        </dgm:presLayoutVars>
      </dgm:prSet>
      <dgm:spPr/>
    </dgm:pt>
    <dgm:pt modelId="{4745700B-D480-4619-A5FA-B7C576DBD1EE}" type="pres">
      <dgm:prSet presAssocID="{3A6521D6-B5E4-4106-8D56-3F82576C2063}" presName="Name13" presStyleLbl="parChTrans1D2" presStyleIdx="5" presStyleCnt="9"/>
      <dgm:spPr/>
    </dgm:pt>
    <dgm:pt modelId="{B35CD77B-2EDA-42C6-9E2B-EEBC159CDAD6}" type="pres">
      <dgm:prSet presAssocID="{931ECB30-D774-467C-9A20-86B524CB1F4A}" presName="childText" presStyleLbl="bgAcc1" presStyleIdx="5" presStyleCnt="9" custScaleX="149572">
        <dgm:presLayoutVars>
          <dgm:bulletEnabled val="1"/>
        </dgm:presLayoutVars>
      </dgm:prSet>
      <dgm:spPr/>
    </dgm:pt>
    <dgm:pt modelId="{BFB9C6AE-3650-6D47-B75A-801712B9C230}" type="pres">
      <dgm:prSet presAssocID="{9AE5FD0D-E747-524D-99A8-CD8286E78F9D}" presName="Name13" presStyleLbl="parChTrans1D2" presStyleIdx="6" presStyleCnt="9"/>
      <dgm:spPr/>
    </dgm:pt>
    <dgm:pt modelId="{58F71D39-1F44-5B47-AB9C-CAF53620874D}" type="pres">
      <dgm:prSet presAssocID="{A20C626C-077D-6F45-8FE2-AFC61A2D7D6D}" presName="childText" presStyleLbl="bgAcc1" presStyleIdx="6" presStyleCnt="9" custScaleX="14957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7" presStyleCnt="9"/>
      <dgm:spPr/>
    </dgm:pt>
    <dgm:pt modelId="{CA2CDBCD-6E64-F44C-A304-3C4F3274B3BE}" type="pres">
      <dgm:prSet presAssocID="{B89D6FF1-DA26-5944-A26B-68266215088B}" presName="childText" presStyleLbl="bgAcc1" presStyleIdx="7" presStyleCnt="9" custScaleX="149572" custLinFactNeighborX="38120" custLinFactNeighborY="-2068">
        <dgm:presLayoutVars>
          <dgm:bulletEnabled val="1"/>
        </dgm:presLayoutVars>
      </dgm:prSet>
      <dgm:spPr/>
    </dgm:pt>
    <dgm:pt modelId="{D99655AE-51D5-7741-94F8-3047ABE0536B}" type="pres">
      <dgm:prSet presAssocID="{C69C4426-1629-ED4F-A7EA-B60E93B24D5F}" presName="Name13" presStyleLbl="parChTrans1D2" presStyleIdx="8" presStyleCnt="9"/>
      <dgm:spPr/>
    </dgm:pt>
    <dgm:pt modelId="{695F1218-C972-2C40-A9FE-C8D1D6C065F7}" type="pres">
      <dgm:prSet presAssocID="{3D3217A3-6D99-444C-B553-2A2934149D0B}" presName="childText" presStyleLbl="bgAcc1" presStyleIdx="8" presStyleCnt="9" custScaleX="149572" custLinFactNeighborX="40705" custLinFactNeighborY="-6203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8EFD6E08-9378-334B-8C5D-BF0636487BD1}" srcId="{F97AA085-2EB8-BF4E-9F85-D5B7BB83B550}" destId="{A20C626C-077D-6F45-8FE2-AFC61A2D7D6D}" srcOrd="2" destOrd="0" parTransId="{9AE5FD0D-E747-524D-99A8-CD8286E78F9D}" sibTransId="{6E5E892C-4F29-2049-B4CF-AD309519DBBF}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DD01CF2E-8F31-2943-8445-8A394E8BD1C6}" type="presOf" srcId="{C69C4426-1629-ED4F-A7EA-B60E93B24D5F}" destId="{D99655AE-51D5-7741-94F8-3047ABE0536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3ADAEA30-31DF-4749-8ECA-54A9CDF4003A}" type="presOf" srcId="{FD196C80-D716-4F60-BB5F-36C0ADED39E5}" destId="{ECFB8031-3AC8-4F54-A608-C11A053F272B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DEA3DA5F-5AC8-4DA3-90C9-0960A65C52EF}" type="presOf" srcId="{373B4A11-2391-433E-81A3-5603351ECECC}" destId="{5C89CC15-4946-485F-A11E-EB66CEC3A8C5}" srcOrd="0" destOrd="0" presId="urn:microsoft.com/office/officeart/2005/8/layout/hierarchy3"/>
    <dgm:cxn modelId="{2AE5F542-722E-AF42-A0AA-23C991FA72E6}" type="presOf" srcId="{9AE5FD0D-E747-524D-99A8-CD8286E78F9D}" destId="{BFB9C6AE-3650-6D47-B75A-801712B9C230}" srcOrd="0" destOrd="0" presId="urn:microsoft.com/office/officeart/2005/8/layout/hierarchy3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2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D766954C-1FC2-43DF-9A55-17E79E563A85}" srcId="{25013ED3-7738-004C-B364-365A405182E8}" destId="{FD196C80-D716-4F60-BB5F-36C0ADED39E5}" srcOrd="1" destOrd="0" parTransId="{373B4A11-2391-433E-81A3-5603351ECECC}" sibTransId="{8BBAE176-D9E8-4171-A96F-DA0EE1ABF46B}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72FA656-5652-C247-B49E-0E0A8BB2ABA7}" type="presOf" srcId="{3D3217A3-6D99-444C-B553-2A2934149D0B}" destId="{695F1218-C972-2C40-A9FE-C8D1D6C065F7}" srcOrd="0" destOrd="0" presId="urn:microsoft.com/office/officeart/2005/8/layout/hierarchy3"/>
    <dgm:cxn modelId="{526C4681-C290-3047-B58A-673D4FF3D37C}" srcId="{25013ED3-7738-004C-B364-365A405182E8}" destId="{11443548-996E-6349-9BA9-180F6102DCBC}" srcOrd="3" destOrd="0" parTransId="{92221786-BD0A-574C-92F0-DEB3487DBB24}" sibTransId="{70B8D8FC-ECA2-4F48-81A1-FADB9500998B}"/>
    <dgm:cxn modelId="{60DBA881-1162-41F2-BB78-18FC3886D811}" type="presOf" srcId="{3A6521D6-B5E4-4106-8D56-3F82576C2063}" destId="{4745700B-D480-4619-A5FA-B7C576DBD1EE}" srcOrd="0" destOrd="0" presId="urn:microsoft.com/office/officeart/2005/8/layout/hierarchy3"/>
    <dgm:cxn modelId="{E6CAF895-C060-4446-8127-C7060576B2E2}" type="presOf" srcId="{931ECB30-D774-467C-9A20-86B524CB1F4A}" destId="{B35CD77B-2EDA-42C6-9E2B-EEBC159CDAD6}" srcOrd="0" destOrd="0" presId="urn:microsoft.com/office/officeart/2005/8/layout/hierarchy3"/>
    <dgm:cxn modelId="{12F45C99-F081-7F4B-8FEA-7CDFA86DDBD9}" type="presOf" srcId="{11443548-996E-6349-9BA9-180F6102DCBC}" destId="{95B298FC-E518-F345-8825-E17E4227F0B5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D7817DC6-86AD-3041-AA73-F0F0F087601F}" type="presOf" srcId="{92221786-BD0A-574C-92F0-DEB3487DBB24}" destId="{FF1EF85D-1202-814D-9ED0-2A6236C6F6C0}" srcOrd="0" destOrd="0" presId="urn:microsoft.com/office/officeart/2005/8/layout/hierarchy3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F21CBCDA-C8DC-42BB-9020-59975104DC8F}" srcId="{F97AA085-2EB8-BF4E-9F85-D5B7BB83B550}" destId="{931ECB30-D774-467C-9A20-86B524CB1F4A}" srcOrd="1" destOrd="0" parTransId="{3A6521D6-B5E4-4106-8D56-3F82576C2063}" sibTransId="{B5540314-1770-4322-A1DA-766A960D5876}"/>
    <dgm:cxn modelId="{89B1B0E9-EFF1-2A4A-BC46-3A3126490FA7}" srcId="{00F02386-23BD-F849-9B52-B5CE3D9F99BF}" destId="{3D3217A3-6D99-444C-B553-2A2934149D0B}" srcOrd="1" destOrd="0" parTransId="{C69C4426-1629-ED4F-A7EA-B60E93B24D5F}" sibTransId="{77A4D356-AF9F-1849-8978-5AE3BB21D606}"/>
    <dgm:cxn modelId="{F87721EB-A15C-9A43-8377-AD298671FB5B}" type="presOf" srcId="{A20C626C-077D-6F45-8FE2-AFC61A2D7D6D}" destId="{58F71D39-1F44-5B47-AB9C-CAF53620874D}" srcOrd="0" destOrd="0" presId="urn:microsoft.com/office/officeart/2005/8/layout/hierarchy3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7235AF76-2C01-46DB-B764-61B303FEC979}" type="presParOf" srcId="{E513E7E9-C8BB-BF4E-A298-09DBDB0DC956}" destId="{5C89CC15-4946-485F-A11E-EB66CEC3A8C5}" srcOrd="2" destOrd="0" presId="urn:microsoft.com/office/officeart/2005/8/layout/hierarchy3"/>
    <dgm:cxn modelId="{A2527ED1-376B-4E4E-9C23-6B7F66FCE630}" type="presParOf" srcId="{E513E7E9-C8BB-BF4E-A298-09DBDB0DC956}" destId="{ECFB8031-3AC8-4F54-A608-C11A053F272B}" srcOrd="3" destOrd="0" presId="urn:microsoft.com/office/officeart/2005/8/layout/hierarchy3"/>
    <dgm:cxn modelId="{9855CE53-77DD-4E6A-962C-C7E57EF98FCC}" type="presParOf" srcId="{E513E7E9-C8BB-BF4E-A298-09DBDB0DC956}" destId="{52927F73-A37B-4BC1-98B2-C16311EBF59B}" srcOrd="4" destOrd="0" presId="urn:microsoft.com/office/officeart/2005/8/layout/hierarchy3"/>
    <dgm:cxn modelId="{6170932C-DE33-476B-8ACA-C906CF3A6E02}" type="presParOf" srcId="{E513E7E9-C8BB-BF4E-A298-09DBDB0DC956}" destId="{3B063D2A-40C6-4EE0-9724-F4140C20B0ED}" srcOrd="5" destOrd="0" presId="urn:microsoft.com/office/officeart/2005/8/layout/hierarchy3"/>
    <dgm:cxn modelId="{5AB29864-F720-2E43-94C6-003943D0E4BD}" type="presParOf" srcId="{E513E7E9-C8BB-BF4E-A298-09DBDB0DC956}" destId="{FF1EF85D-1202-814D-9ED0-2A6236C6F6C0}" srcOrd="6" destOrd="0" presId="urn:microsoft.com/office/officeart/2005/8/layout/hierarchy3"/>
    <dgm:cxn modelId="{F656C709-6927-EA48-A333-325FA1AE9257}" type="presParOf" srcId="{E513E7E9-C8BB-BF4E-A298-09DBDB0DC956}" destId="{95B298FC-E518-F345-8825-E17E4227F0B5}" srcOrd="7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C7C22010-2479-4D7D-AC9F-17B8FB02E6B8}" type="presParOf" srcId="{8427FE99-0FAE-8141-B255-44CD88DD4E7A}" destId="{4745700B-D480-4619-A5FA-B7C576DBD1EE}" srcOrd="2" destOrd="0" presId="urn:microsoft.com/office/officeart/2005/8/layout/hierarchy3"/>
    <dgm:cxn modelId="{06FE7C02-CB39-42AD-9851-331F8E1AF5E0}" type="presParOf" srcId="{8427FE99-0FAE-8141-B255-44CD88DD4E7A}" destId="{B35CD77B-2EDA-42C6-9E2B-EEBC159CDAD6}" srcOrd="3" destOrd="0" presId="urn:microsoft.com/office/officeart/2005/8/layout/hierarchy3"/>
    <dgm:cxn modelId="{3522419C-03F2-5641-9AD7-D619E7FD40B5}" type="presParOf" srcId="{8427FE99-0FAE-8141-B255-44CD88DD4E7A}" destId="{BFB9C6AE-3650-6D47-B75A-801712B9C230}" srcOrd="4" destOrd="0" presId="urn:microsoft.com/office/officeart/2005/8/layout/hierarchy3"/>
    <dgm:cxn modelId="{4816932C-4FAB-3546-8090-A0104D90B4E2}" type="presParOf" srcId="{8427FE99-0FAE-8141-B255-44CD88DD4E7A}" destId="{58F71D39-1F44-5B47-AB9C-CAF53620874D}" srcOrd="5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  <dgm:cxn modelId="{65BF3D70-D4CB-7945-A3FB-584CDC624648}" type="presParOf" srcId="{57223319-21AA-8543-BF9B-4CB4C851C29F}" destId="{D99655AE-51D5-7741-94F8-3047ABE0536B}" srcOrd="2" destOrd="0" presId="urn:microsoft.com/office/officeart/2005/8/layout/hierarchy3"/>
    <dgm:cxn modelId="{811336DC-649A-624E-A330-DDC3C3C1FC1B}" type="presParOf" srcId="{57223319-21AA-8543-BF9B-4CB4C851C29F}" destId="{695F1218-C972-2C40-A9FE-C8D1D6C065F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Economie - Wiskunde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3D3217A3-6D99-444C-B553-2A2934149D0B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Logistiek</a:t>
          </a:r>
        </a:p>
      </dgm:t>
    </dgm:pt>
    <dgm:pt modelId="{77A4D356-AF9F-1849-8978-5AE3BB21D606}" type="sibTrans" cxnId="{89B1B0E9-EFF1-2A4A-BC46-3A3126490FA7}">
      <dgm:prSet/>
      <dgm:spPr/>
      <dgm:t>
        <a:bodyPr/>
        <a:lstStyle/>
        <a:p>
          <a:endParaRPr lang="nl-NL"/>
        </a:p>
      </dgm:t>
    </dgm:pt>
    <dgm:pt modelId="{C69C4426-1629-ED4F-A7EA-B60E93B24D5F}" type="parTrans" cxnId="{89B1B0E9-EFF1-2A4A-BC46-3A3126490FA7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Onthaal, organisatie en sales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A20C626C-077D-6F45-8FE2-AFC61A2D7D6D}">
      <dgm:prSet custT="1"/>
      <dgm:spPr>
        <a:ln>
          <a:solidFill>
            <a:srgbClr val="8A342E"/>
          </a:solidFill>
        </a:ln>
      </dgm:spPr>
      <dgm:t>
        <a:bodyPr/>
        <a:lstStyle/>
        <a:p>
          <a:r>
            <a:rPr lang="nl-NL" sz="1600" dirty="0"/>
            <a:t>Applicatie- en</a:t>
          </a:r>
        </a:p>
        <a:p>
          <a:r>
            <a:rPr lang="nl-NL" sz="1600" dirty="0"/>
            <a:t>databeheer</a:t>
          </a:r>
        </a:p>
      </dgm:t>
    </dgm:pt>
    <dgm:pt modelId="{6E5E892C-4F29-2049-B4CF-AD309519DBBF}" type="sibTrans" cxnId="{8EFD6E08-9378-334B-8C5D-BF0636487BD1}">
      <dgm:prSet/>
      <dgm:spPr/>
      <dgm:t>
        <a:bodyPr/>
        <a:lstStyle/>
        <a:p>
          <a:endParaRPr lang="nl-NL"/>
        </a:p>
      </dgm:t>
    </dgm:pt>
    <dgm:pt modelId="{9AE5FD0D-E747-524D-99A8-CD8286E78F9D}" type="parTrans" cxnId="{8EFD6E08-9378-334B-8C5D-BF0636487BD1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931ECB30-D774-467C-9A20-86B524CB1F4A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Commerciële organisatie</a:t>
          </a:r>
        </a:p>
      </dgm:t>
    </dgm:pt>
    <dgm:pt modelId="{B5540314-1770-4322-A1DA-766A960D5876}" type="sibTrans" cxnId="{F21CBCDA-C8DC-42BB-9020-59975104DC8F}">
      <dgm:prSet/>
      <dgm:spPr/>
      <dgm:t>
        <a:bodyPr/>
        <a:lstStyle/>
        <a:p>
          <a:endParaRPr lang="nl-BE"/>
        </a:p>
      </dgm:t>
    </dgm:pt>
    <dgm:pt modelId="{3A6521D6-B5E4-4106-8D56-3F82576C2063}" type="parTrans" cxnId="{F21CBCDA-C8DC-42BB-9020-59975104DC8F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Bedrijfsorganisatie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11443548-996E-6349-9BA9-180F6102DCBC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</a:ln>
        <a:effectLst/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gm:t>
    </dgm:pt>
    <dgm:pt modelId="{70B8D8FC-ECA2-4F48-81A1-FADB9500998B}" type="sibTrans" cxnId="{526C4681-C290-3047-B58A-673D4FF3D37C}">
      <dgm:prSet/>
      <dgm:spPr/>
      <dgm:t>
        <a:bodyPr/>
        <a:lstStyle/>
        <a:p>
          <a:endParaRPr lang="nl-NL"/>
        </a:p>
      </dgm:t>
    </dgm:pt>
    <dgm:pt modelId="{92221786-BD0A-574C-92F0-DEB3487DBB24}" type="parTrans" cxnId="{526C4681-C290-3047-B58A-673D4FF3D37C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FD196C80-D716-4F60-BB5F-36C0ADED39E5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Economie – Moderne Talen</a:t>
          </a:r>
        </a:p>
      </dgm:t>
    </dgm:pt>
    <dgm:pt modelId="{8BBAE176-D9E8-4171-A96F-DA0EE1ABF46B}" type="sibTrans" cxnId="{D766954C-1FC2-43DF-9A55-17E79E563A85}">
      <dgm:prSet/>
      <dgm:spPr/>
      <dgm:t>
        <a:bodyPr/>
        <a:lstStyle/>
        <a:p>
          <a:endParaRPr lang="nl-BE"/>
        </a:p>
      </dgm:t>
    </dgm:pt>
    <dgm:pt modelId="{373B4A11-2391-433E-81A3-5603351ECECC}" type="parTrans" cxnId="{D766954C-1FC2-43DF-9A55-17E79E563A85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9"/>
      <dgm:spPr/>
    </dgm:pt>
    <dgm:pt modelId="{A7A85608-FD55-B645-8331-7F0660FEDF07}" type="pres">
      <dgm:prSet presAssocID="{D32012F6-EC56-FA4A-8B5D-D671B2E07132}" presName="childText" presStyleLbl="bgAcc1" presStyleIdx="0" presStyleCnt="9" custScaleX="149572" custLinFactNeighborX="-67842" custLinFactNeighborY="-5169">
        <dgm:presLayoutVars>
          <dgm:bulletEnabled val="1"/>
        </dgm:presLayoutVars>
      </dgm:prSet>
      <dgm:spPr/>
    </dgm:pt>
    <dgm:pt modelId="{5C89CC15-4946-485F-A11E-EB66CEC3A8C5}" type="pres">
      <dgm:prSet presAssocID="{373B4A11-2391-433E-81A3-5603351ECECC}" presName="Name13" presStyleLbl="parChTrans1D2" presStyleIdx="1" presStyleCnt="9"/>
      <dgm:spPr/>
    </dgm:pt>
    <dgm:pt modelId="{ECFB8031-3AC8-4F54-A608-C11A053F272B}" type="pres">
      <dgm:prSet presAssocID="{FD196C80-D716-4F60-BB5F-36C0ADED39E5}" presName="childText" presStyleLbl="bgAcc1" presStyleIdx="1" presStyleCnt="9" custScaleX="149572" custLinFactNeighborX="-66549" custLinFactNeighborY="-11372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2" presStyleCnt="9"/>
      <dgm:spPr/>
    </dgm:pt>
    <dgm:pt modelId="{3B063D2A-40C6-4EE0-9724-F4140C20B0ED}" type="pres">
      <dgm:prSet presAssocID="{3C631EDB-4A3A-4547-AC00-388EBFD952C7}" presName="childText" presStyleLbl="bgAcc1" presStyleIdx="2" presStyleCnt="9" custScaleX="149572" custLinFactNeighborX="-63965" custLinFactNeighborY="-11372">
        <dgm:presLayoutVars>
          <dgm:bulletEnabled val="1"/>
        </dgm:presLayoutVars>
      </dgm:prSet>
      <dgm:spPr/>
    </dgm:pt>
    <dgm:pt modelId="{FF1EF85D-1202-814D-9ED0-2A6236C6F6C0}" type="pres">
      <dgm:prSet presAssocID="{92221786-BD0A-574C-92F0-DEB3487DBB24}" presName="Name13" presStyleLbl="parChTrans1D2" presStyleIdx="3" presStyleCnt="9"/>
      <dgm:spPr/>
    </dgm:pt>
    <dgm:pt modelId="{95B298FC-E518-F345-8825-E17E4227F0B5}" type="pres">
      <dgm:prSet presAssocID="{11443548-996E-6349-9BA9-180F6102DCBC}" presName="childText" presStyleLbl="bgAcc1" presStyleIdx="3" presStyleCnt="9" custScaleX="149572" custLinFactNeighborX="-62673" custLinFactNeighborY="-15507">
        <dgm:presLayoutVars>
          <dgm:bulletEnabled val="1"/>
        </dgm:presLayoutVars>
      </dgm:prSet>
      <dgm:spPr>
        <a:xfrm>
          <a:off x="420615" y="2814925"/>
          <a:ext cx="1670240" cy="1043900"/>
        </a:xfrm>
        <a:prstGeom prst="roundRect">
          <a:avLst>
            <a:gd name="adj" fmla="val 10000"/>
          </a:avLst>
        </a:prstGeom>
      </dgm:spPr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-18924" custLinFactNeighborY="6025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4" presStyleCnt="9"/>
      <dgm:spPr/>
    </dgm:pt>
    <dgm:pt modelId="{704AF611-AB0C-7646-AE3B-404FB16C325B}" type="pres">
      <dgm:prSet presAssocID="{7BA72AAF-B4C7-9240-A3FF-60306AB33134}" presName="childText" presStyleLbl="bgAcc1" presStyleIdx="4" presStyleCnt="9" custScaleX="149572">
        <dgm:presLayoutVars>
          <dgm:bulletEnabled val="1"/>
        </dgm:presLayoutVars>
      </dgm:prSet>
      <dgm:spPr/>
    </dgm:pt>
    <dgm:pt modelId="{4745700B-D480-4619-A5FA-B7C576DBD1EE}" type="pres">
      <dgm:prSet presAssocID="{3A6521D6-B5E4-4106-8D56-3F82576C2063}" presName="Name13" presStyleLbl="parChTrans1D2" presStyleIdx="5" presStyleCnt="9"/>
      <dgm:spPr/>
    </dgm:pt>
    <dgm:pt modelId="{B35CD77B-2EDA-42C6-9E2B-EEBC159CDAD6}" type="pres">
      <dgm:prSet presAssocID="{931ECB30-D774-467C-9A20-86B524CB1F4A}" presName="childText" presStyleLbl="bgAcc1" presStyleIdx="5" presStyleCnt="9" custScaleX="149572">
        <dgm:presLayoutVars>
          <dgm:bulletEnabled val="1"/>
        </dgm:presLayoutVars>
      </dgm:prSet>
      <dgm:spPr/>
    </dgm:pt>
    <dgm:pt modelId="{BFB9C6AE-3650-6D47-B75A-801712B9C230}" type="pres">
      <dgm:prSet presAssocID="{9AE5FD0D-E747-524D-99A8-CD8286E78F9D}" presName="Name13" presStyleLbl="parChTrans1D2" presStyleIdx="6" presStyleCnt="9"/>
      <dgm:spPr/>
    </dgm:pt>
    <dgm:pt modelId="{58F71D39-1F44-5B47-AB9C-CAF53620874D}" type="pres">
      <dgm:prSet presAssocID="{A20C626C-077D-6F45-8FE2-AFC61A2D7D6D}" presName="childText" presStyleLbl="bgAcc1" presStyleIdx="6" presStyleCnt="9" custScaleX="14957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7" presStyleCnt="9"/>
      <dgm:spPr/>
    </dgm:pt>
    <dgm:pt modelId="{CA2CDBCD-6E64-F44C-A304-3C4F3274B3BE}" type="pres">
      <dgm:prSet presAssocID="{B89D6FF1-DA26-5944-A26B-68266215088B}" presName="childText" presStyleLbl="bgAcc1" presStyleIdx="7" presStyleCnt="9" custScaleX="149572" custLinFactNeighborX="38120" custLinFactNeighborY="-2068">
        <dgm:presLayoutVars>
          <dgm:bulletEnabled val="1"/>
        </dgm:presLayoutVars>
      </dgm:prSet>
      <dgm:spPr/>
    </dgm:pt>
    <dgm:pt modelId="{D99655AE-51D5-7741-94F8-3047ABE0536B}" type="pres">
      <dgm:prSet presAssocID="{C69C4426-1629-ED4F-A7EA-B60E93B24D5F}" presName="Name13" presStyleLbl="parChTrans1D2" presStyleIdx="8" presStyleCnt="9"/>
      <dgm:spPr/>
    </dgm:pt>
    <dgm:pt modelId="{695F1218-C972-2C40-A9FE-C8D1D6C065F7}" type="pres">
      <dgm:prSet presAssocID="{3D3217A3-6D99-444C-B553-2A2934149D0B}" presName="childText" presStyleLbl="bgAcc1" presStyleIdx="8" presStyleCnt="9" custScaleX="149572" custLinFactNeighborX="40705" custLinFactNeighborY="-6203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8EFD6E08-9378-334B-8C5D-BF0636487BD1}" srcId="{F97AA085-2EB8-BF4E-9F85-D5B7BB83B550}" destId="{A20C626C-077D-6F45-8FE2-AFC61A2D7D6D}" srcOrd="2" destOrd="0" parTransId="{9AE5FD0D-E747-524D-99A8-CD8286E78F9D}" sibTransId="{6E5E892C-4F29-2049-B4CF-AD309519DBBF}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DD01CF2E-8F31-2943-8445-8A394E8BD1C6}" type="presOf" srcId="{C69C4426-1629-ED4F-A7EA-B60E93B24D5F}" destId="{D99655AE-51D5-7741-94F8-3047ABE0536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3ADAEA30-31DF-4749-8ECA-54A9CDF4003A}" type="presOf" srcId="{FD196C80-D716-4F60-BB5F-36C0ADED39E5}" destId="{ECFB8031-3AC8-4F54-A608-C11A053F272B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DEA3DA5F-5AC8-4DA3-90C9-0960A65C52EF}" type="presOf" srcId="{373B4A11-2391-433E-81A3-5603351ECECC}" destId="{5C89CC15-4946-485F-A11E-EB66CEC3A8C5}" srcOrd="0" destOrd="0" presId="urn:microsoft.com/office/officeart/2005/8/layout/hierarchy3"/>
    <dgm:cxn modelId="{2AE5F542-722E-AF42-A0AA-23C991FA72E6}" type="presOf" srcId="{9AE5FD0D-E747-524D-99A8-CD8286E78F9D}" destId="{BFB9C6AE-3650-6D47-B75A-801712B9C230}" srcOrd="0" destOrd="0" presId="urn:microsoft.com/office/officeart/2005/8/layout/hierarchy3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2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D766954C-1FC2-43DF-9A55-17E79E563A85}" srcId="{25013ED3-7738-004C-B364-365A405182E8}" destId="{FD196C80-D716-4F60-BB5F-36C0ADED39E5}" srcOrd="1" destOrd="0" parTransId="{373B4A11-2391-433E-81A3-5603351ECECC}" sibTransId="{8BBAE176-D9E8-4171-A96F-DA0EE1ABF46B}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72FA656-5652-C247-B49E-0E0A8BB2ABA7}" type="presOf" srcId="{3D3217A3-6D99-444C-B553-2A2934149D0B}" destId="{695F1218-C972-2C40-A9FE-C8D1D6C065F7}" srcOrd="0" destOrd="0" presId="urn:microsoft.com/office/officeart/2005/8/layout/hierarchy3"/>
    <dgm:cxn modelId="{526C4681-C290-3047-B58A-673D4FF3D37C}" srcId="{25013ED3-7738-004C-B364-365A405182E8}" destId="{11443548-996E-6349-9BA9-180F6102DCBC}" srcOrd="3" destOrd="0" parTransId="{92221786-BD0A-574C-92F0-DEB3487DBB24}" sibTransId="{70B8D8FC-ECA2-4F48-81A1-FADB9500998B}"/>
    <dgm:cxn modelId="{60DBA881-1162-41F2-BB78-18FC3886D811}" type="presOf" srcId="{3A6521D6-B5E4-4106-8D56-3F82576C2063}" destId="{4745700B-D480-4619-A5FA-B7C576DBD1EE}" srcOrd="0" destOrd="0" presId="urn:microsoft.com/office/officeart/2005/8/layout/hierarchy3"/>
    <dgm:cxn modelId="{E6CAF895-C060-4446-8127-C7060576B2E2}" type="presOf" srcId="{931ECB30-D774-467C-9A20-86B524CB1F4A}" destId="{B35CD77B-2EDA-42C6-9E2B-EEBC159CDAD6}" srcOrd="0" destOrd="0" presId="urn:microsoft.com/office/officeart/2005/8/layout/hierarchy3"/>
    <dgm:cxn modelId="{12F45C99-F081-7F4B-8FEA-7CDFA86DDBD9}" type="presOf" srcId="{11443548-996E-6349-9BA9-180F6102DCBC}" destId="{95B298FC-E518-F345-8825-E17E4227F0B5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D7817DC6-86AD-3041-AA73-F0F0F087601F}" type="presOf" srcId="{92221786-BD0A-574C-92F0-DEB3487DBB24}" destId="{FF1EF85D-1202-814D-9ED0-2A6236C6F6C0}" srcOrd="0" destOrd="0" presId="urn:microsoft.com/office/officeart/2005/8/layout/hierarchy3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F21CBCDA-C8DC-42BB-9020-59975104DC8F}" srcId="{F97AA085-2EB8-BF4E-9F85-D5B7BB83B550}" destId="{931ECB30-D774-467C-9A20-86B524CB1F4A}" srcOrd="1" destOrd="0" parTransId="{3A6521D6-B5E4-4106-8D56-3F82576C2063}" sibTransId="{B5540314-1770-4322-A1DA-766A960D5876}"/>
    <dgm:cxn modelId="{89B1B0E9-EFF1-2A4A-BC46-3A3126490FA7}" srcId="{00F02386-23BD-F849-9B52-B5CE3D9F99BF}" destId="{3D3217A3-6D99-444C-B553-2A2934149D0B}" srcOrd="1" destOrd="0" parTransId="{C69C4426-1629-ED4F-A7EA-B60E93B24D5F}" sibTransId="{77A4D356-AF9F-1849-8978-5AE3BB21D606}"/>
    <dgm:cxn modelId="{F87721EB-A15C-9A43-8377-AD298671FB5B}" type="presOf" srcId="{A20C626C-077D-6F45-8FE2-AFC61A2D7D6D}" destId="{58F71D39-1F44-5B47-AB9C-CAF53620874D}" srcOrd="0" destOrd="0" presId="urn:microsoft.com/office/officeart/2005/8/layout/hierarchy3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7235AF76-2C01-46DB-B764-61B303FEC979}" type="presParOf" srcId="{E513E7E9-C8BB-BF4E-A298-09DBDB0DC956}" destId="{5C89CC15-4946-485F-A11E-EB66CEC3A8C5}" srcOrd="2" destOrd="0" presId="urn:microsoft.com/office/officeart/2005/8/layout/hierarchy3"/>
    <dgm:cxn modelId="{A2527ED1-376B-4E4E-9C23-6B7F66FCE630}" type="presParOf" srcId="{E513E7E9-C8BB-BF4E-A298-09DBDB0DC956}" destId="{ECFB8031-3AC8-4F54-A608-C11A053F272B}" srcOrd="3" destOrd="0" presId="urn:microsoft.com/office/officeart/2005/8/layout/hierarchy3"/>
    <dgm:cxn modelId="{9855CE53-77DD-4E6A-962C-C7E57EF98FCC}" type="presParOf" srcId="{E513E7E9-C8BB-BF4E-A298-09DBDB0DC956}" destId="{52927F73-A37B-4BC1-98B2-C16311EBF59B}" srcOrd="4" destOrd="0" presId="urn:microsoft.com/office/officeart/2005/8/layout/hierarchy3"/>
    <dgm:cxn modelId="{6170932C-DE33-476B-8ACA-C906CF3A6E02}" type="presParOf" srcId="{E513E7E9-C8BB-BF4E-A298-09DBDB0DC956}" destId="{3B063D2A-40C6-4EE0-9724-F4140C20B0ED}" srcOrd="5" destOrd="0" presId="urn:microsoft.com/office/officeart/2005/8/layout/hierarchy3"/>
    <dgm:cxn modelId="{5AB29864-F720-2E43-94C6-003943D0E4BD}" type="presParOf" srcId="{E513E7E9-C8BB-BF4E-A298-09DBDB0DC956}" destId="{FF1EF85D-1202-814D-9ED0-2A6236C6F6C0}" srcOrd="6" destOrd="0" presId="urn:microsoft.com/office/officeart/2005/8/layout/hierarchy3"/>
    <dgm:cxn modelId="{F656C709-6927-EA48-A333-325FA1AE9257}" type="presParOf" srcId="{E513E7E9-C8BB-BF4E-A298-09DBDB0DC956}" destId="{95B298FC-E518-F345-8825-E17E4227F0B5}" srcOrd="7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C7C22010-2479-4D7D-AC9F-17B8FB02E6B8}" type="presParOf" srcId="{8427FE99-0FAE-8141-B255-44CD88DD4E7A}" destId="{4745700B-D480-4619-A5FA-B7C576DBD1EE}" srcOrd="2" destOrd="0" presId="urn:microsoft.com/office/officeart/2005/8/layout/hierarchy3"/>
    <dgm:cxn modelId="{06FE7C02-CB39-42AD-9851-331F8E1AF5E0}" type="presParOf" srcId="{8427FE99-0FAE-8141-B255-44CD88DD4E7A}" destId="{B35CD77B-2EDA-42C6-9E2B-EEBC159CDAD6}" srcOrd="3" destOrd="0" presId="urn:microsoft.com/office/officeart/2005/8/layout/hierarchy3"/>
    <dgm:cxn modelId="{3522419C-03F2-5641-9AD7-D619E7FD40B5}" type="presParOf" srcId="{8427FE99-0FAE-8141-B255-44CD88DD4E7A}" destId="{BFB9C6AE-3650-6D47-B75A-801712B9C230}" srcOrd="4" destOrd="0" presId="urn:microsoft.com/office/officeart/2005/8/layout/hierarchy3"/>
    <dgm:cxn modelId="{4816932C-4FAB-3546-8090-A0104D90B4E2}" type="presParOf" srcId="{8427FE99-0FAE-8141-B255-44CD88DD4E7A}" destId="{58F71D39-1F44-5B47-AB9C-CAF53620874D}" srcOrd="5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  <dgm:cxn modelId="{65BF3D70-D4CB-7945-A3FB-584CDC624648}" type="presParOf" srcId="{57223319-21AA-8543-BF9B-4CB4C851C29F}" destId="{D99655AE-51D5-7741-94F8-3047ABE0536B}" srcOrd="2" destOrd="0" presId="urn:microsoft.com/office/officeart/2005/8/layout/hierarchy3"/>
    <dgm:cxn modelId="{811336DC-649A-624E-A330-DDC3C3C1FC1B}" type="presParOf" srcId="{57223319-21AA-8543-BF9B-4CB4C851C29F}" destId="{695F1218-C972-2C40-A9FE-C8D1D6C065F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Economie - Wiskunde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3D3217A3-6D99-444C-B553-2A2934149D0B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Logistiek</a:t>
          </a:r>
        </a:p>
      </dgm:t>
    </dgm:pt>
    <dgm:pt modelId="{77A4D356-AF9F-1849-8978-5AE3BB21D606}" type="sibTrans" cxnId="{89B1B0E9-EFF1-2A4A-BC46-3A3126490FA7}">
      <dgm:prSet/>
      <dgm:spPr/>
      <dgm:t>
        <a:bodyPr/>
        <a:lstStyle/>
        <a:p>
          <a:endParaRPr lang="nl-NL"/>
        </a:p>
      </dgm:t>
    </dgm:pt>
    <dgm:pt modelId="{C69C4426-1629-ED4F-A7EA-B60E93B24D5F}" type="parTrans" cxnId="{89B1B0E9-EFF1-2A4A-BC46-3A3126490FA7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Onthaal, organisatie en sales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A20C626C-077D-6F45-8FE2-AFC61A2D7D6D}">
      <dgm:prSet custT="1"/>
      <dgm:spPr>
        <a:ln>
          <a:solidFill>
            <a:srgbClr val="8A342E"/>
          </a:solidFill>
        </a:ln>
      </dgm:spPr>
      <dgm:t>
        <a:bodyPr/>
        <a:lstStyle/>
        <a:p>
          <a:r>
            <a:rPr lang="nl-NL" sz="1600" dirty="0"/>
            <a:t>Applicatie- en</a:t>
          </a:r>
        </a:p>
        <a:p>
          <a:r>
            <a:rPr lang="nl-NL" sz="1600" dirty="0"/>
            <a:t>databeheer</a:t>
          </a:r>
        </a:p>
      </dgm:t>
    </dgm:pt>
    <dgm:pt modelId="{6E5E892C-4F29-2049-B4CF-AD309519DBBF}" type="sibTrans" cxnId="{8EFD6E08-9378-334B-8C5D-BF0636487BD1}">
      <dgm:prSet/>
      <dgm:spPr/>
      <dgm:t>
        <a:bodyPr/>
        <a:lstStyle/>
        <a:p>
          <a:endParaRPr lang="nl-NL"/>
        </a:p>
      </dgm:t>
    </dgm:pt>
    <dgm:pt modelId="{9AE5FD0D-E747-524D-99A8-CD8286E78F9D}" type="parTrans" cxnId="{8EFD6E08-9378-334B-8C5D-BF0636487BD1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931ECB30-D774-467C-9A20-86B524CB1F4A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Commerciële organisatie</a:t>
          </a:r>
        </a:p>
      </dgm:t>
    </dgm:pt>
    <dgm:pt modelId="{B5540314-1770-4322-A1DA-766A960D5876}" type="sibTrans" cxnId="{F21CBCDA-C8DC-42BB-9020-59975104DC8F}">
      <dgm:prSet/>
      <dgm:spPr/>
      <dgm:t>
        <a:bodyPr/>
        <a:lstStyle/>
        <a:p>
          <a:endParaRPr lang="nl-BE"/>
        </a:p>
      </dgm:t>
    </dgm:pt>
    <dgm:pt modelId="{3A6521D6-B5E4-4106-8D56-3F82576C2063}" type="parTrans" cxnId="{F21CBCDA-C8DC-42BB-9020-59975104DC8F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Bedrijfsorganisatie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11443548-996E-6349-9BA9-180F6102DCBC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</a:ln>
        <a:effectLst/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gm:t>
    </dgm:pt>
    <dgm:pt modelId="{70B8D8FC-ECA2-4F48-81A1-FADB9500998B}" type="sibTrans" cxnId="{526C4681-C290-3047-B58A-673D4FF3D37C}">
      <dgm:prSet/>
      <dgm:spPr/>
      <dgm:t>
        <a:bodyPr/>
        <a:lstStyle/>
        <a:p>
          <a:endParaRPr lang="nl-NL"/>
        </a:p>
      </dgm:t>
    </dgm:pt>
    <dgm:pt modelId="{92221786-BD0A-574C-92F0-DEB3487DBB24}" type="parTrans" cxnId="{526C4681-C290-3047-B58A-673D4FF3D37C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FD196C80-D716-4F60-BB5F-36C0ADED39E5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Economie – Moderne Talen</a:t>
          </a:r>
        </a:p>
      </dgm:t>
    </dgm:pt>
    <dgm:pt modelId="{8BBAE176-D9E8-4171-A96F-DA0EE1ABF46B}" type="sibTrans" cxnId="{D766954C-1FC2-43DF-9A55-17E79E563A85}">
      <dgm:prSet/>
      <dgm:spPr/>
      <dgm:t>
        <a:bodyPr/>
        <a:lstStyle/>
        <a:p>
          <a:endParaRPr lang="nl-BE"/>
        </a:p>
      </dgm:t>
    </dgm:pt>
    <dgm:pt modelId="{373B4A11-2391-433E-81A3-5603351ECECC}" type="parTrans" cxnId="{D766954C-1FC2-43DF-9A55-17E79E563A85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9"/>
      <dgm:spPr/>
    </dgm:pt>
    <dgm:pt modelId="{A7A85608-FD55-B645-8331-7F0660FEDF07}" type="pres">
      <dgm:prSet presAssocID="{D32012F6-EC56-FA4A-8B5D-D671B2E07132}" presName="childText" presStyleLbl="bgAcc1" presStyleIdx="0" presStyleCnt="9" custScaleX="149572" custLinFactNeighborX="-67842" custLinFactNeighborY="-5169">
        <dgm:presLayoutVars>
          <dgm:bulletEnabled val="1"/>
        </dgm:presLayoutVars>
      </dgm:prSet>
      <dgm:spPr/>
    </dgm:pt>
    <dgm:pt modelId="{5C89CC15-4946-485F-A11E-EB66CEC3A8C5}" type="pres">
      <dgm:prSet presAssocID="{373B4A11-2391-433E-81A3-5603351ECECC}" presName="Name13" presStyleLbl="parChTrans1D2" presStyleIdx="1" presStyleCnt="9"/>
      <dgm:spPr/>
    </dgm:pt>
    <dgm:pt modelId="{ECFB8031-3AC8-4F54-A608-C11A053F272B}" type="pres">
      <dgm:prSet presAssocID="{FD196C80-D716-4F60-BB5F-36C0ADED39E5}" presName="childText" presStyleLbl="bgAcc1" presStyleIdx="1" presStyleCnt="9" custScaleX="149572" custLinFactNeighborX="-66549" custLinFactNeighborY="-11372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2" presStyleCnt="9"/>
      <dgm:spPr/>
    </dgm:pt>
    <dgm:pt modelId="{3B063D2A-40C6-4EE0-9724-F4140C20B0ED}" type="pres">
      <dgm:prSet presAssocID="{3C631EDB-4A3A-4547-AC00-388EBFD952C7}" presName="childText" presStyleLbl="bgAcc1" presStyleIdx="2" presStyleCnt="9" custScaleX="149572" custLinFactNeighborX="-63965" custLinFactNeighborY="-11372">
        <dgm:presLayoutVars>
          <dgm:bulletEnabled val="1"/>
        </dgm:presLayoutVars>
      </dgm:prSet>
      <dgm:spPr/>
    </dgm:pt>
    <dgm:pt modelId="{FF1EF85D-1202-814D-9ED0-2A6236C6F6C0}" type="pres">
      <dgm:prSet presAssocID="{92221786-BD0A-574C-92F0-DEB3487DBB24}" presName="Name13" presStyleLbl="parChTrans1D2" presStyleIdx="3" presStyleCnt="9"/>
      <dgm:spPr/>
    </dgm:pt>
    <dgm:pt modelId="{95B298FC-E518-F345-8825-E17E4227F0B5}" type="pres">
      <dgm:prSet presAssocID="{11443548-996E-6349-9BA9-180F6102DCBC}" presName="childText" presStyleLbl="bgAcc1" presStyleIdx="3" presStyleCnt="9" custScaleX="149572" custLinFactNeighborX="-62673" custLinFactNeighborY="-15507">
        <dgm:presLayoutVars>
          <dgm:bulletEnabled val="1"/>
        </dgm:presLayoutVars>
      </dgm:prSet>
      <dgm:spPr>
        <a:xfrm>
          <a:off x="420615" y="2814925"/>
          <a:ext cx="1670240" cy="1043900"/>
        </a:xfrm>
        <a:prstGeom prst="roundRect">
          <a:avLst>
            <a:gd name="adj" fmla="val 10000"/>
          </a:avLst>
        </a:prstGeom>
      </dgm:spPr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-18924" custLinFactNeighborY="6025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4" presStyleCnt="9"/>
      <dgm:spPr/>
    </dgm:pt>
    <dgm:pt modelId="{704AF611-AB0C-7646-AE3B-404FB16C325B}" type="pres">
      <dgm:prSet presAssocID="{7BA72AAF-B4C7-9240-A3FF-60306AB33134}" presName="childText" presStyleLbl="bgAcc1" presStyleIdx="4" presStyleCnt="9" custScaleX="149572">
        <dgm:presLayoutVars>
          <dgm:bulletEnabled val="1"/>
        </dgm:presLayoutVars>
      </dgm:prSet>
      <dgm:spPr/>
    </dgm:pt>
    <dgm:pt modelId="{4745700B-D480-4619-A5FA-B7C576DBD1EE}" type="pres">
      <dgm:prSet presAssocID="{3A6521D6-B5E4-4106-8D56-3F82576C2063}" presName="Name13" presStyleLbl="parChTrans1D2" presStyleIdx="5" presStyleCnt="9"/>
      <dgm:spPr/>
    </dgm:pt>
    <dgm:pt modelId="{B35CD77B-2EDA-42C6-9E2B-EEBC159CDAD6}" type="pres">
      <dgm:prSet presAssocID="{931ECB30-D774-467C-9A20-86B524CB1F4A}" presName="childText" presStyleLbl="bgAcc1" presStyleIdx="5" presStyleCnt="9" custScaleX="149572">
        <dgm:presLayoutVars>
          <dgm:bulletEnabled val="1"/>
        </dgm:presLayoutVars>
      </dgm:prSet>
      <dgm:spPr/>
    </dgm:pt>
    <dgm:pt modelId="{BFB9C6AE-3650-6D47-B75A-801712B9C230}" type="pres">
      <dgm:prSet presAssocID="{9AE5FD0D-E747-524D-99A8-CD8286E78F9D}" presName="Name13" presStyleLbl="parChTrans1D2" presStyleIdx="6" presStyleCnt="9"/>
      <dgm:spPr/>
    </dgm:pt>
    <dgm:pt modelId="{58F71D39-1F44-5B47-AB9C-CAF53620874D}" type="pres">
      <dgm:prSet presAssocID="{A20C626C-077D-6F45-8FE2-AFC61A2D7D6D}" presName="childText" presStyleLbl="bgAcc1" presStyleIdx="6" presStyleCnt="9" custScaleX="14957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7" presStyleCnt="9"/>
      <dgm:spPr/>
    </dgm:pt>
    <dgm:pt modelId="{CA2CDBCD-6E64-F44C-A304-3C4F3274B3BE}" type="pres">
      <dgm:prSet presAssocID="{B89D6FF1-DA26-5944-A26B-68266215088B}" presName="childText" presStyleLbl="bgAcc1" presStyleIdx="7" presStyleCnt="9" custScaleX="149572" custLinFactNeighborX="38120" custLinFactNeighborY="-2068">
        <dgm:presLayoutVars>
          <dgm:bulletEnabled val="1"/>
        </dgm:presLayoutVars>
      </dgm:prSet>
      <dgm:spPr/>
    </dgm:pt>
    <dgm:pt modelId="{D99655AE-51D5-7741-94F8-3047ABE0536B}" type="pres">
      <dgm:prSet presAssocID="{C69C4426-1629-ED4F-A7EA-B60E93B24D5F}" presName="Name13" presStyleLbl="parChTrans1D2" presStyleIdx="8" presStyleCnt="9"/>
      <dgm:spPr/>
    </dgm:pt>
    <dgm:pt modelId="{695F1218-C972-2C40-A9FE-C8D1D6C065F7}" type="pres">
      <dgm:prSet presAssocID="{3D3217A3-6D99-444C-B553-2A2934149D0B}" presName="childText" presStyleLbl="bgAcc1" presStyleIdx="8" presStyleCnt="9" custScaleX="149572" custLinFactNeighborX="40705" custLinFactNeighborY="-6203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8EFD6E08-9378-334B-8C5D-BF0636487BD1}" srcId="{F97AA085-2EB8-BF4E-9F85-D5B7BB83B550}" destId="{A20C626C-077D-6F45-8FE2-AFC61A2D7D6D}" srcOrd="2" destOrd="0" parTransId="{9AE5FD0D-E747-524D-99A8-CD8286E78F9D}" sibTransId="{6E5E892C-4F29-2049-B4CF-AD309519DBBF}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DD01CF2E-8F31-2943-8445-8A394E8BD1C6}" type="presOf" srcId="{C69C4426-1629-ED4F-A7EA-B60E93B24D5F}" destId="{D99655AE-51D5-7741-94F8-3047ABE0536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3ADAEA30-31DF-4749-8ECA-54A9CDF4003A}" type="presOf" srcId="{FD196C80-D716-4F60-BB5F-36C0ADED39E5}" destId="{ECFB8031-3AC8-4F54-A608-C11A053F272B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DEA3DA5F-5AC8-4DA3-90C9-0960A65C52EF}" type="presOf" srcId="{373B4A11-2391-433E-81A3-5603351ECECC}" destId="{5C89CC15-4946-485F-A11E-EB66CEC3A8C5}" srcOrd="0" destOrd="0" presId="urn:microsoft.com/office/officeart/2005/8/layout/hierarchy3"/>
    <dgm:cxn modelId="{2AE5F542-722E-AF42-A0AA-23C991FA72E6}" type="presOf" srcId="{9AE5FD0D-E747-524D-99A8-CD8286E78F9D}" destId="{BFB9C6AE-3650-6D47-B75A-801712B9C230}" srcOrd="0" destOrd="0" presId="urn:microsoft.com/office/officeart/2005/8/layout/hierarchy3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2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D766954C-1FC2-43DF-9A55-17E79E563A85}" srcId="{25013ED3-7738-004C-B364-365A405182E8}" destId="{FD196C80-D716-4F60-BB5F-36C0ADED39E5}" srcOrd="1" destOrd="0" parTransId="{373B4A11-2391-433E-81A3-5603351ECECC}" sibTransId="{8BBAE176-D9E8-4171-A96F-DA0EE1ABF46B}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72FA656-5652-C247-B49E-0E0A8BB2ABA7}" type="presOf" srcId="{3D3217A3-6D99-444C-B553-2A2934149D0B}" destId="{695F1218-C972-2C40-A9FE-C8D1D6C065F7}" srcOrd="0" destOrd="0" presId="urn:microsoft.com/office/officeart/2005/8/layout/hierarchy3"/>
    <dgm:cxn modelId="{526C4681-C290-3047-B58A-673D4FF3D37C}" srcId="{25013ED3-7738-004C-B364-365A405182E8}" destId="{11443548-996E-6349-9BA9-180F6102DCBC}" srcOrd="3" destOrd="0" parTransId="{92221786-BD0A-574C-92F0-DEB3487DBB24}" sibTransId="{70B8D8FC-ECA2-4F48-81A1-FADB9500998B}"/>
    <dgm:cxn modelId="{60DBA881-1162-41F2-BB78-18FC3886D811}" type="presOf" srcId="{3A6521D6-B5E4-4106-8D56-3F82576C2063}" destId="{4745700B-D480-4619-A5FA-B7C576DBD1EE}" srcOrd="0" destOrd="0" presId="urn:microsoft.com/office/officeart/2005/8/layout/hierarchy3"/>
    <dgm:cxn modelId="{E6CAF895-C060-4446-8127-C7060576B2E2}" type="presOf" srcId="{931ECB30-D774-467C-9A20-86B524CB1F4A}" destId="{B35CD77B-2EDA-42C6-9E2B-EEBC159CDAD6}" srcOrd="0" destOrd="0" presId="urn:microsoft.com/office/officeart/2005/8/layout/hierarchy3"/>
    <dgm:cxn modelId="{12F45C99-F081-7F4B-8FEA-7CDFA86DDBD9}" type="presOf" srcId="{11443548-996E-6349-9BA9-180F6102DCBC}" destId="{95B298FC-E518-F345-8825-E17E4227F0B5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D7817DC6-86AD-3041-AA73-F0F0F087601F}" type="presOf" srcId="{92221786-BD0A-574C-92F0-DEB3487DBB24}" destId="{FF1EF85D-1202-814D-9ED0-2A6236C6F6C0}" srcOrd="0" destOrd="0" presId="urn:microsoft.com/office/officeart/2005/8/layout/hierarchy3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F21CBCDA-C8DC-42BB-9020-59975104DC8F}" srcId="{F97AA085-2EB8-BF4E-9F85-D5B7BB83B550}" destId="{931ECB30-D774-467C-9A20-86B524CB1F4A}" srcOrd="1" destOrd="0" parTransId="{3A6521D6-B5E4-4106-8D56-3F82576C2063}" sibTransId="{B5540314-1770-4322-A1DA-766A960D5876}"/>
    <dgm:cxn modelId="{89B1B0E9-EFF1-2A4A-BC46-3A3126490FA7}" srcId="{00F02386-23BD-F849-9B52-B5CE3D9F99BF}" destId="{3D3217A3-6D99-444C-B553-2A2934149D0B}" srcOrd="1" destOrd="0" parTransId="{C69C4426-1629-ED4F-A7EA-B60E93B24D5F}" sibTransId="{77A4D356-AF9F-1849-8978-5AE3BB21D606}"/>
    <dgm:cxn modelId="{F87721EB-A15C-9A43-8377-AD298671FB5B}" type="presOf" srcId="{A20C626C-077D-6F45-8FE2-AFC61A2D7D6D}" destId="{58F71D39-1F44-5B47-AB9C-CAF53620874D}" srcOrd="0" destOrd="0" presId="urn:microsoft.com/office/officeart/2005/8/layout/hierarchy3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7235AF76-2C01-46DB-B764-61B303FEC979}" type="presParOf" srcId="{E513E7E9-C8BB-BF4E-A298-09DBDB0DC956}" destId="{5C89CC15-4946-485F-A11E-EB66CEC3A8C5}" srcOrd="2" destOrd="0" presId="urn:microsoft.com/office/officeart/2005/8/layout/hierarchy3"/>
    <dgm:cxn modelId="{A2527ED1-376B-4E4E-9C23-6B7F66FCE630}" type="presParOf" srcId="{E513E7E9-C8BB-BF4E-A298-09DBDB0DC956}" destId="{ECFB8031-3AC8-4F54-A608-C11A053F272B}" srcOrd="3" destOrd="0" presId="urn:microsoft.com/office/officeart/2005/8/layout/hierarchy3"/>
    <dgm:cxn modelId="{9855CE53-77DD-4E6A-962C-C7E57EF98FCC}" type="presParOf" srcId="{E513E7E9-C8BB-BF4E-A298-09DBDB0DC956}" destId="{52927F73-A37B-4BC1-98B2-C16311EBF59B}" srcOrd="4" destOrd="0" presId="urn:microsoft.com/office/officeart/2005/8/layout/hierarchy3"/>
    <dgm:cxn modelId="{6170932C-DE33-476B-8ACA-C906CF3A6E02}" type="presParOf" srcId="{E513E7E9-C8BB-BF4E-A298-09DBDB0DC956}" destId="{3B063D2A-40C6-4EE0-9724-F4140C20B0ED}" srcOrd="5" destOrd="0" presId="urn:microsoft.com/office/officeart/2005/8/layout/hierarchy3"/>
    <dgm:cxn modelId="{5AB29864-F720-2E43-94C6-003943D0E4BD}" type="presParOf" srcId="{E513E7E9-C8BB-BF4E-A298-09DBDB0DC956}" destId="{FF1EF85D-1202-814D-9ED0-2A6236C6F6C0}" srcOrd="6" destOrd="0" presId="urn:microsoft.com/office/officeart/2005/8/layout/hierarchy3"/>
    <dgm:cxn modelId="{F656C709-6927-EA48-A333-325FA1AE9257}" type="presParOf" srcId="{E513E7E9-C8BB-BF4E-A298-09DBDB0DC956}" destId="{95B298FC-E518-F345-8825-E17E4227F0B5}" srcOrd="7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C7C22010-2479-4D7D-AC9F-17B8FB02E6B8}" type="presParOf" srcId="{8427FE99-0FAE-8141-B255-44CD88DD4E7A}" destId="{4745700B-D480-4619-A5FA-B7C576DBD1EE}" srcOrd="2" destOrd="0" presId="urn:microsoft.com/office/officeart/2005/8/layout/hierarchy3"/>
    <dgm:cxn modelId="{06FE7C02-CB39-42AD-9851-331F8E1AF5E0}" type="presParOf" srcId="{8427FE99-0FAE-8141-B255-44CD88DD4E7A}" destId="{B35CD77B-2EDA-42C6-9E2B-EEBC159CDAD6}" srcOrd="3" destOrd="0" presId="urn:microsoft.com/office/officeart/2005/8/layout/hierarchy3"/>
    <dgm:cxn modelId="{3522419C-03F2-5641-9AD7-D619E7FD40B5}" type="presParOf" srcId="{8427FE99-0FAE-8141-B255-44CD88DD4E7A}" destId="{BFB9C6AE-3650-6D47-B75A-801712B9C230}" srcOrd="4" destOrd="0" presId="urn:microsoft.com/office/officeart/2005/8/layout/hierarchy3"/>
    <dgm:cxn modelId="{4816932C-4FAB-3546-8090-A0104D90B4E2}" type="presParOf" srcId="{8427FE99-0FAE-8141-B255-44CD88DD4E7A}" destId="{58F71D39-1F44-5B47-AB9C-CAF53620874D}" srcOrd="5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  <dgm:cxn modelId="{65BF3D70-D4CB-7945-A3FB-584CDC624648}" type="presParOf" srcId="{57223319-21AA-8543-BF9B-4CB4C851C29F}" destId="{D99655AE-51D5-7741-94F8-3047ABE0536B}" srcOrd="2" destOrd="0" presId="urn:microsoft.com/office/officeart/2005/8/layout/hierarchy3"/>
    <dgm:cxn modelId="{811336DC-649A-624E-A330-DDC3C3C1FC1B}" type="presParOf" srcId="{57223319-21AA-8543-BF9B-4CB4C851C29F}" destId="{695F1218-C972-2C40-A9FE-C8D1D6C065F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E4D83-D460-A643-805C-576A69EDDBA9}" type="doc">
      <dgm:prSet loTypeId="urn:microsoft.com/office/officeart/2005/8/layout/hierarchy3" loCatId="" qsTypeId="urn:microsoft.com/office/officeart/2005/8/quickstyle/simple3" qsCatId="simple" csTypeId="urn:microsoft.com/office/officeart/2005/8/colors/accent1_2" csCatId="accent1" phldr="1"/>
      <dgm:spPr/>
    </dgm:pt>
    <dgm:pt modelId="{F97AA085-2EB8-BF4E-9F85-D5B7BB83B550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algn="ctr">
            <a:spcBef>
              <a:spcPct val="0"/>
            </a:spcBef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gm:t>
    </dgm:pt>
    <dgm:pt modelId="{B72DA758-7335-8E4B-8ED8-5BDB1D4467FA}" type="parTrans" cxnId="{1C64C670-961D-F04E-9382-2E944F6FD017}">
      <dgm:prSet/>
      <dgm:spPr/>
      <dgm:t>
        <a:bodyPr/>
        <a:lstStyle/>
        <a:p>
          <a:endParaRPr lang="nl-NL"/>
        </a:p>
      </dgm:t>
    </dgm:pt>
    <dgm:pt modelId="{7DF76B56-1AE8-1948-8009-4E242A94D62A}" type="sibTrans" cxnId="{1C64C670-961D-F04E-9382-2E944F6FD017}">
      <dgm:prSet/>
      <dgm:spPr/>
      <dgm:t>
        <a:bodyPr/>
        <a:lstStyle/>
        <a:p>
          <a:endParaRPr lang="nl-NL"/>
        </a:p>
      </dgm:t>
    </dgm:pt>
    <dgm:pt modelId="{00F02386-23BD-F849-9B52-B5CE3D9F99BF}">
      <dgm:prSet phldrT="[Tekst]" custT="1"/>
      <dgm:spPr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6195" tIns="24130" rIns="36195" bIns="24130" numCol="1" spcCol="1270" anchor="ctr" anchorCtr="0"/>
        <a:lstStyle/>
        <a:p>
          <a:r>
            <a:rPr lang="nl-NL" sz="2000" dirty="0">
              <a:solidFill>
                <a:schemeClr val="bg1"/>
              </a:solidFill>
            </a:rPr>
            <a:t>Arbeidsmarkt</a:t>
          </a:r>
        </a:p>
        <a:p>
          <a:r>
            <a:rPr lang="nl-NL" sz="2000" dirty="0">
              <a:solidFill>
                <a:schemeClr val="bg1"/>
              </a:solidFill>
            </a:rPr>
            <a:t> A</a:t>
          </a:r>
        </a:p>
      </dgm:t>
    </dgm:pt>
    <dgm:pt modelId="{86E21410-798D-464B-B8EC-C06A4FD245DC}" type="parTrans" cxnId="{9329DB00-FF34-FF4D-A0E1-8740AF97CA9D}">
      <dgm:prSet/>
      <dgm:spPr/>
      <dgm:t>
        <a:bodyPr/>
        <a:lstStyle/>
        <a:p>
          <a:endParaRPr lang="nl-NL"/>
        </a:p>
      </dgm:t>
    </dgm:pt>
    <dgm:pt modelId="{AFB3A0A7-0118-FB41-B15E-CE3DF36A0453}" type="sibTrans" cxnId="{9329DB00-FF34-FF4D-A0E1-8740AF97CA9D}">
      <dgm:prSet/>
      <dgm:spPr/>
      <dgm:t>
        <a:bodyPr/>
        <a:lstStyle/>
        <a:p>
          <a:endParaRPr lang="nl-NL"/>
        </a:p>
      </dgm:t>
    </dgm:pt>
    <dgm:pt modelId="{25013ED3-7738-004C-B364-365A405182E8}">
      <dgm:prSet custT="1"/>
      <dgm:spPr>
        <a:solidFill>
          <a:srgbClr val="8A342E"/>
        </a:solidFill>
      </dgm:spPr>
      <dgm:t>
        <a:bodyPr anchor="ctr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dirty="0"/>
        </a:p>
      </dgm:t>
    </dgm:pt>
    <dgm:pt modelId="{308414D3-2FB8-3647-A842-24B9004841B3}" type="parTrans" cxnId="{66FEA93E-2ED7-0E48-BF44-CFA24F0DC728}">
      <dgm:prSet/>
      <dgm:spPr/>
      <dgm:t>
        <a:bodyPr/>
        <a:lstStyle/>
        <a:p>
          <a:endParaRPr lang="nl-NL"/>
        </a:p>
      </dgm:t>
    </dgm:pt>
    <dgm:pt modelId="{302DD123-7162-CE48-BE91-C6FB33B8D17B}" type="sibTrans" cxnId="{66FEA93E-2ED7-0E48-BF44-CFA24F0DC728}">
      <dgm:prSet/>
      <dgm:spPr/>
      <dgm:t>
        <a:bodyPr/>
        <a:lstStyle/>
        <a:p>
          <a:endParaRPr lang="nl-NL"/>
        </a:p>
      </dgm:t>
    </dgm:pt>
    <dgm:pt modelId="{D32012F6-EC56-FA4A-8B5D-D671B2E07132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Economie - Wiskunde</a:t>
          </a:r>
        </a:p>
      </dgm:t>
    </dgm:pt>
    <dgm:pt modelId="{A8DCEC59-4A95-6147-A4A1-6F9EFC96390D}" type="parTrans" cxnId="{761762D5-F493-314B-8C62-514F58DC39EA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D1FDBD30-F0FA-FE42-BC2A-7CC812311C8E}" type="sibTrans" cxnId="{761762D5-F493-314B-8C62-514F58DC39EA}">
      <dgm:prSet/>
      <dgm:spPr/>
      <dgm:t>
        <a:bodyPr/>
        <a:lstStyle/>
        <a:p>
          <a:endParaRPr lang="nl-NL"/>
        </a:p>
      </dgm:t>
    </dgm:pt>
    <dgm:pt modelId="{3D3217A3-6D99-444C-B553-2A2934149D0B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Logistiek</a:t>
          </a:r>
        </a:p>
      </dgm:t>
    </dgm:pt>
    <dgm:pt modelId="{77A4D356-AF9F-1849-8978-5AE3BB21D606}" type="sibTrans" cxnId="{89B1B0E9-EFF1-2A4A-BC46-3A3126490FA7}">
      <dgm:prSet/>
      <dgm:spPr/>
      <dgm:t>
        <a:bodyPr/>
        <a:lstStyle/>
        <a:p>
          <a:endParaRPr lang="nl-NL"/>
        </a:p>
      </dgm:t>
    </dgm:pt>
    <dgm:pt modelId="{C69C4426-1629-ED4F-A7EA-B60E93B24D5F}" type="parTrans" cxnId="{89B1B0E9-EFF1-2A4A-BC46-3A3126490FA7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B89D6FF1-DA26-5944-A26B-68266215088B}">
      <dgm:prSet phldrT="[Tekst]"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Onthaal, organisatie en sales</a:t>
          </a:r>
        </a:p>
      </dgm:t>
    </dgm:pt>
    <dgm:pt modelId="{A7D3BBD7-19D8-2D46-A29B-A1BBECBD7B5C}" type="sibTrans" cxnId="{3710586F-F4FC-9742-A159-49C103490EC9}">
      <dgm:prSet/>
      <dgm:spPr/>
      <dgm:t>
        <a:bodyPr/>
        <a:lstStyle/>
        <a:p>
          <a:endParaRPr lang="nl-NL"/>
        </a:p>
      </dgm:t>
    </dgm:pt>
    <dgm:pt modelId="{4AEE325C-7E0A-9F4D-BB6A-17F2E03A60E4}" type="parTrans" cxnId="{3710586F-F4FC-9742-A159-49C103490EC9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A20C626C-077D-6F45-8FE2-AFC61A2D7D6D}">
      <dgm:prSet custT="1"/>
      <dgm:spPr>
        <a:ln>
          <a:solidFill>
            <a:srgbClr val="8A342E"/>
          </a:solidFill>
        </a:ln>
      </dgm:spPr>
      <dgm:t>
        <a:bodyPr/>
        <a:lstStyle/>
        <a:p>
          <a:r>
            <a:rPr lang="nl-NL" sz="1600" dirty="0"/>
            <a:t>Applicatie- en</a:t>
          </a:r>
        </a:p>
        <a:p>
          <a:r>
            <a:rPr lang="nl-NL" sz="1600" dirty="0"/>
            <a:t>databeheer</a:t>
          </a:r>
        </a:p>
      </dgm:t>
    </dgm:pt>
    <dgm:pt modelId="{6E5E892C-4F29-2049-B4CF-AD309519DBBF}" type="sibTrans" cxnId="{8EFD6E08-9378-334B-8C5D-BF0636487BD1}">
      <dgm:prSet/>
      <dgm:spPr/>
      <dgm:t>
        <a:bodyPr/>
        <a:lstStyle/>
        <a:p>
          <a:endParaRPr lang="nl-NL"/>
        </a:p>
      </dgm:t>
    </dgm:pt>
    <dgm:pt modelId="{9AE5FD0D-E747-524D-99A8-CD8286E78F9D}" type="parTrans" cxnId="{8EFD6E08-9378-334B-8C5D-BF0636487BD1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931ECB30-D774-467C-9A20-86B524CB1F4A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Commerciële organisatie</a:t>
          </a:r>
        </a:p>
      </dgm:t>
    </dgm:pt>
    <dgm:pt modelId="{B5540314-1770-4322-A1DA-766A960D5876}" type="sibTrans" cxnId="{F21CBCDA-C8DC-42BB-9020-59975104DC8F}">
      <dgm:prSet/>
      <dgm:spPr/>
      <dgm:t>
        <a:bodyPr/>
        <a:lstStyle/>
        <a:p>
          <a:endParaRPr lang="nl-BE"/>
        </a:p>
      </dgm:t>
    </dgm:pt>
    <dgm:pt modelId="{3A6521D6-B5E4-4106-8D56-3F82576C2063}" type="parTrans" cxnId="{F21CBCDA-C8DC-42BB-9020-59975104DC8F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7BA72AAF-B4C7-9240-A3FF-60306AB33134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NL" dirty="0"/>
            <a:t>Bedrijfsorganisatie</a:t>
          </a:r>
        </a:p>
      </dgm:t>
    </dgm:pt>
    <dgm:pt modelId="{A3C9ECD1-F37F-4D48-AB1D-08A4B05DFA12}" type="sibTrans" cxnId="{11C5E5C3-8313-EF4E-8054-88904A16CA32}">
      <dgm:prSet/>
      <dgm:spPr/>
      <dgm:t>
        <a:bodyPr/>
        <a:lstStyle/>
        <a:p>
          <a:endParaRPr lang="nl-NL"/>
        </a:p>
      </dgm:t>
    </dgm:pt>
    <dgm:pt modelId="{B8B2167A-A386-2845-89B3-08415669263D}" type="parTrans" cxnId="{11C5E5C3-8313-EF4E-8054-88904A16CA32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11443548-996E-6349-9BA9-180F6102DCBC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</a:ln>
        <a:effectLst/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gm:t>
    </dgm:pt>
    <dgm:pt modelId="{70B8D8FC-ECA2-4F48-81A1-FADB9500998B}" type="sibTrans" cxnId="{526C4681-C290-3047-B58A-673D4FF3D37C}">
      <dgm:prSet/>
      <dgm:spPr/>
      <dgm:t>
        <a:bodyPr/>
        <a:lstStyle/>
        <a:p>
          <a:endParaRPr lang="nl-NL"/>
        </a:p>
      </dgm:t>
    </dgm:pt>
    <dgm:pt modelId="{92221786-BD0A-574C-92F0-DEB3487DBB24}" type="parTrans" cxnId="{526C4681-C290-3047-B58A-673D4FF3D37C}">
      <dgm:prSet/>
      <dgm:spPr>
        <a:ln>
          <a:solidFill>
            <a:srgbClr val="8A342E"/>
          </a:solidFill>
        </a:ln>
      </dgm:spPr>
      <dgm:t>
        <a:bodyPr/>
        <a:lstStyle/>
        <a:p>
          <a:endParaRPr lang="nl-NL"/>
        </a:p>
      </dgm:t>
    </dgm:pt>
    <dgm:pt modelId="{3C631EDB-4A3A-4547-AC00-388EBFD952C7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Bedrijfswetenschappen</a:t>
          </a:r>
        </a:p>
      </dgm:t>
    </dgm:pt>
    <dgm:pt modelId="{9AF55142-66BF-43E5-942F-DE75772317FC}" type="sibTrans" cxnId="{DE5A4D47-FFF0-4D60-89D5-F6231583C35E}">
      <dgm:prSet/>
      <dgm:spPr/>
      <dgm:t>
        <a:bodyPr/>
        <a:lstStyle/>
        <a:p>
          <a:endParaRPr lang="nl-BE"/>
        </a:p>
      </dgm:t>
    </dgm:pt>
    <dgm:pt modelId="{FEE3C553-801C-4A7C-9990-1D12E30E3E86}" type="parTrans" cxnId="{DE5A4D47-FFF0-4D60-89D5-F6231583C35E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FD196C80-D716-4F60-BB5F-36C0ADED39E5}">
      <dgm:prSet/>
      <dgm:spPr>
        <a:ln>
          <a:solidFill>
            <a:srgbClr val="8A342E"/>
          </a:solidFill>
        </a:ln>
      </dgm:spPr>
      <dgm:t>
        <a:bodyPr/>
        <a:lstStyle/>
        <a:p>
          <a:r>
            <a:rPr lang="nl-BE" dirty="0"/>
            <a:t>Economie – Moderne Talen</a:t>
          </a:r>
        </a:p>
      </dgm:t>
    </dgm:pt>
    <dgm:pt modelId="{8BBAE176-D9E8-4171-A96F-DA0EE1ABF46B}" type="sibTrans" cxnId="{D766954C-1FC2-43DF-9A55-17E79E563A85}">
      <dgm:prSet/>
      <dgm:spPr/>
      <dgm:t>
        <a:bodyPr/>
        <a:lstStyle/>
        <a:p>
          <a:endParaRPr lang="nl-BE"/>
        </a:p>
      </dgm:t>
    </dgm:pt>
    <dgm:pt modelId="{373B4A11-2391-433E-81A3-5603351ECECC}" type="parTrans" cxnId="{D766954C-1FC2-43DF-9A55-17E79E563A85}">
      <dgm:prSet/>
      <dgm:spPr>
        <a:ln>
          <a:solidFill>
            <a:srgbClr val="8A342E"/>
          </a:solidFill>
        </a:ln>
      </dgm:spPr>
      <dgm:t>
        <a:bodyPr/>
        <a:lstStyle/>
        <a:p>
          <a:endParaRPr lang="nl-BE"/>
        </a:p>
      </dgm:t>
    </dgm:pt>
    <dgm:pt modelId="{D8E2497B-9676-084A-B2A9-5315E25F5401}" type="pres">
      <dgm:prSet presAssocID="{4B0E4D83-D460-A643-805C-576A69EDDB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C8F28C-EB45-2F43-833D-CEE826744421}" type="pres">
      <dgm:prSet presAssocID="{25013ED3-7738-004C-B364-365A405182E8}" presName="root" presStyleCnt="0"/>
      <dgm:spPr/>
    </dgm:pt>
    <dgm:pt modelId="{65460457-B8C9-FF4D-A222-41D57063B55E}" type="pres">
      <dgm:prSet presAssocID="{25013ED3-7738-004C-B364-365A405182E8}" presName="rootComposite" presStyleCnt="0"/>
      <dgm:spPr/>
    </dgm:pt>
    <dgm:pt modelId="{7EAD355F-8F8D-DF41-AA62-3B9FE997665A}" type="pres">
      <dgm:prSet presAssocID="{25013ED3-7738-004C-B364-365A405182E8}" presName="rootText" presStyleLbl="node1" presStyleIdx="0" presStyleCnt="3" custLinFactNeighborX="-79601" custLinFactNeighborY="7059"/>
      <dgm:spPr/>
    </dgm:pt>
    <dgm:pt modelId="{CA489D1F-291A-E649-BD34-9B0A7B0D85EC}" type="pres">
      <dgm:prSet presAssocID="{25013ED3-7738-004C-B364-365A405182E8}" presName="rootConnector" presStyleLbl="node1" presStyleIdx="0" presStyleCnt="3"/>
      <dgm:spPr/>
    </dgm:pt>
    <dgm:pt modelId="{E513E7E9-C8BB-BF4E-A298-09DBDB0DC956}" type="pres">
      <dgm:prSet presAssocID="{25013ED3-7738-004C-B364-365A405182E8}" presName="childShape" presStyleCnt="0"/>
      <dgm:spPr/>
    </dgm:pt>
    <dgm:pt modelId="{1B0070EA-DDDA-9644-93C8-B76C00EF2E51}" type="pres">
      <dgm:prSet presAssocID="{A8DCEC59-4A95-6147-A4A1-6F9EFC96390D}" presName="Name13" presStyleLbl="parChTrans1D2" presStyleIdx="0" presStyleCnt="9"/>
      <dgm:spPr/>
    </dgm:pt>
    <dgm:pt modelId="{A7A85608-FD55-B645-8331-7F0660FEDF07}" type="pres">
      <dgm:prSet presAssocID="{D32012F6-EC56-FA4A-8B5D-D671B2E07132}" presName="childText" presStyleLbl="bgAcc1" presStyleIdx="0" presStyleCnt="9" custScaleX="149572" custLinFactNeighborX="-67842" custLinFactNeighborY="-5169">
        <dgm:presLayoutVars>
          <dgm:bulletEnabled val="1"/>
        </dgm:presLayoutVars>
      </dgm:prSet>
      <dgm:spPr/>
    </dgm:pt>
    <dgm:pt modelId="{5C89CC15-4946-485F-A11E-EB66CEC3A8C5}" type="pres">
      <dgm:prSet presAssocID="{373B4A11-2391-433E-81A3-5603351ECECC}" presName="Name13" presStyleLbl="parChTrans1D2" presStyleIdx="1" presStyleCnt="9"/>
      <dgm:spPr/>
    </dgm:pt>
    <dgm:pt modelId="{ECFB8031-3AC8-4F54-A608-C11A053F272B}" type="pres">
      <dgm:prSet presAssocID="{FD196C80-D716-4F60-BB5F-36C0ADED39E5}" presName="childText" presStyleLbl="bgAcc1" presStyleIdx="1" presStyleCnt="9" custScaleX="149572" custLinFactNeighborX="-66549" custLinFactNeighborY="-11372">
        <dgm:presLayoutVars>
          <dgm:bulletEnabled val="1"/>
        </dgm:presLayoutVars>
      </dgm:prSet>
      <dgm:spPr/>
    </dgm:pt>
    <dgm:pt modelId="{52927F73-A37B-4BC1-98B2-C16311EBF59B}" type="pres">
      <dgm:prSet presAssocID="{FEE3C553-801C-4A7C-9990-1D12E30E3E86}" presName="Name13" presStyleLbl="parChTrans1D2" presStyleIdx="2" presStyleCnt="9"/>
      <dgm:spPr/>
    </dgm:pt>
    <dgm:pt modelId="{3B063D2A-40C6-4EE0-9724-F4140C20B0ED}" type="pres">
      <dgm:prSet presAssocID="{3C631EDB-4A3A-4547-AC00-388EBFD952C7}" presName="childText" presStyleLbl="bgAcc1" presStyleIdx="2" presStyleCnt="9" custScaleX="149572" custLinFactNeighborX="-63965" custLinFactNeighborY="-11372">
        <dgm:presLayoutVars>
          <dgm:bulletEnabled val="1"/>
        </dgm:presLayoutVars>
      </dgm:prSet>
      <dgm:spPr/>
    </dgm:pt>
    <dgm:pt modelId="{FF1EF85D-1202-814D-9ED0-2A6236C6F6C0}" type="pres">
      <dgm:prSet presAssocID="{92221786-BD0A-574C-92F0-DEB3487DBB24}" presName="Name13" presStyleLbl="parChTrans1D2" presStyleIdx="3" presStyleCnt="9"/>
      <dgm:spPr/>
    </dgm:pt>
    <dgm:pt modelId="{95B298FC-E518-F345-8825-E17E4227F0B5}" type="pres">
      <dgm:prSet presAssocID="{11443548-996E-6349-9BA9-180F6102DCBC}" presName="childText" presStyleLbl="bgAcc1" presStyleIdx="3" presStyleCnt="9" custScaleX="149572" custLinFactNeighborX="-62673" custLinFactNeighborY="-15507">
        <dgm:presLayoutVars>
          <dgm:bulletEnabled val="1"/>
        </dgm:presLayoutVars>
      </dgm:prSet>
      <dgm:spPr>
        <a:xfrm>
          <a:off x="420615" y="2814925"/>
          <a:ext cx="1670240" cy="1043900"/>
        </a:xfrm>
        <a:prstGeom prst="roundRect">
          <a:avLst>
            <a:gd name="adj" fmla="val 10000"/>
          </a:avLst>
        </a:prstGeom>
      </dgm:spPr>
    </dgm:pt>
    <dgm:pt modelId="{791B7CF2-3C1F-7842-B8EE-144037585085}" type="pres">
      <dgm:prSet presAssocID="{F97AA085-2EB8-BF4E-9F85-D5B7BB83B550}" presName="root" presStyleCnt="0"/>
      <dgm:spPr/>
    </dgm:pt>
    <dgm:pt modelId="{A5477E06-7D7F-FD4F-8EFE-2A4A136C11D7}" type="pres">
      <dgm:prSet presAssocID="{F97AA085-2EB8-BF4E-9F85-D5B7BB83B550}" presName="rootComposite" presStyleCnt="0"/>
      <dgm:spPr/>
    </dgm:pt>
    <dgm:pt modelId="{3688BD62-8DA4-3748-8BF1-4654DF9DAC6B}" type="pres">
      <dgm:prSet presAssocID="{F97AA085-2EB8-BF4E-9F85-D5B7BB83B550}" presName="rootText" presStyleLbl="node1" presStyleIdx="1" presStyleCnt="3" custLinFactNeighborX="-18924" custLinFactNeighborY="6025"/>
      <dgm:spPr>
        <a:xfrm>
          <a:off x="2612806" y="205174"/>
          <a:ext cx="2087800" cy="1043900"/>
        </a:xfrm>
        <a:prstGeom prst="roundRect">
          <a:avLst>
            <a:gd name="adj" fmla="val 10000"/>
          </a:avLst>
        </a:prstGeom>
      </dgm:spPr>
    </dgm:pt>
    <dgm:pt modelId="{5F9F5CA0-DFDC-094B-AE51-DFEAB64B7A51}" type="pres">
      <dgm:prSet presAssocID="{F97AA085-2EB8-BF4E-9F85-D5B7BB83B550}" presName="rootConnector" presStyleLbl="node1" presStyleIdx="1" presStyleCnt="3"/>
      <dgm:spPr/>
    </dgm:pt>
    <dgm:pt modelId="{8427FE99-0FAE-8141-B255-44CD88DD4E7A}" type="pres">
      <dgm:prSet presAssocID="{F97AA085-2EB8-BF4E-9F85-D5B7BB83B550}" presName="childShape" presStyleCnt="0"/>
      <dgm:spPr/>
    </dgm:pt>
    <dgm:pt modelId="{634BB524-213A-CC42-942A-05A8C7453969}" type="pres">
      <dgm:prSet presAssocID="{B8B2167A-A386-2845-89B3-08415669263D}" presName="Name13" presStyleLbl="parChTrans1D2" presStyleIdx="4" presStyleCnt="9"/>
      <dgm:spPr/>
    </dgm:pt>
    <dgm:pt modelId="{704AF611-AB0C-7646-AE3B-404FB16C325B}" type="pres">
      <dgm:prSet presAssocID="{7BA72AAF-B4C7-9240-A3FF-60306AB33134}" presName="childText" presStyleLbl="bgAcc1" presStyleIdx="4" presStyleCnt="9" custScaleX="149572">
        <dgm:presLayoutVars>
          <dgm:bulletEnabled val="1"/>
        </dgm:presLayoutVars>
      </dgm:prSet>
      <dgm:spPr/>
    </dgm:pt>
    <dgm:pt modelId="{4745700B-D480-4619-A5FA-B7C576DBD1EE}" type="pres">
      <dgm:prSet presAssocID="{3A6521D6-B5E4-4106-8D56-3F82576C2063}" presName="Name13" presStyleLbl="parChTrans1D2" presStyleIdx="5" presStyleCnt="9"/>
      <dgm:spPr/>
    </dgm:pt>
    <dgm:pt modelId="{B35CD77B-2EDA-42C6-9E2B-EEBC159CDAD6}" type="pres">
      <dgm:prSet presAssocID="{931ECB30-D774-467C-9A20-86B524CB1F4A}" presName="childText" presStyleLbl="bgAcc1" presStyleIdx="5" presStyleCnt="9" custScaleX="149572">
        <dgm:presLayoutVars>
          <dgm:bulletEnabled val="1"/>
        </dgm:presLayoutVars>
      </dgm:prSet>
      <dgm:spPr/>
    </dgm:pt>
    <dgm:pt modelId="{BFB9C6AE-3650-6D47-B75A-801712B9C230}" type="pres">
      <dgm:prSet presAssocID="{9AE5FD0D-E747-524D-99A8-CD8286E78F9D}" presName="Name13" presStyleLbl="parChTrans1D2" presStyleIdx="6" presStyleCnt="9"/>
      <dgm:spPr/>
    </dgm:pt>
    <dgm:pt modelId="{58F71D39-1F44-5B47-AB9C-CAF53620874D}" type="pres">
      <dgm:prSet presAssocID="{A20C626C-077D-6F45-8FE2-AFC61A2D7D6D}" presName="childText" presStyleLbl="bgAcc1" presStyleIdx="6" presStyleCnt="9" custScaleX="149572">
        <dgm:presLayoutVars>
          <dgm:bulletEnabled val="1"/>
        </dgm:presLayoutVars>
      </dgm:prSet>
      <dgm:spPr/>
    </dgm:pt>
    <dgm:pt modelId="{9F8949F6-49F2-6346-AEC6-EC313A5C55C6}" type="pres">
      <dgm:prSet presAssocID="{00F02386-23BD-F849-9B52-B5CE3D9F99BF}" presName="root" presStyleCnt="0"/>
      <dgm:spPr/>
    </dgm:pt>
    <dgm:pt modelId="{132815D4-8EE7-ED49-B417-99587F417C45}" type="pres">
      <dgm:prSet presAssocID="{00F02386-23BD-F849-9B52-B5CE3D9F99BF}" presName="rootComposite" presStyleCnt="0"/>
      <dgm:spPr/>
    </dgm:pt>
    <dgm:pt modelId="{A94215D6-13FA-C74B-89B9-480A874D5722}" type="pres">
      <dgm:prSet presAssocID="{00F02386-23BD-F849-9B52-B5CE3D9F99BF}" presName="rootText" presStyleLbl="node1" presStyleIdx="2" presStyleCnt="3" custScaleX="95977" custLinFactNeighborX="21508" custLinFactNeighborY="4327"/>
      <dgm:spPr>
        <a:xfrm>
          <a:off x="5196773" y="239549"/>
          <a:ext cx="2003808" cy="1043900"/>
        </a:xfrm>
        <a:prstGeom prst="roundRect">
          <a:avLst>
            <a:gd name="adj" fmla="val 10000"/>
          </a:avLst>
        </a:prstGeom>
      </dgm:spPr>
    </dgm:pt>
    <dgm:pt modelId="{54CD1558-A3A4-A648-A768-EADA713FB2D2}" type="pres">
      <dgm:prSet presAssocID="{00F02386-23BD-F849-9B52-B5CE3D9F99BF}" presName="rootConnector" presStyleLbl="node1" presStyleIdx="2" presStyleCnt="3"/>
      <dgm:spPr/>
    </dgm:pt>
    <dgm:pt modelId="{57223319-21AA-8543-BF9B-4CB4C851C29F}" type="pres">
      <dgm:prSet presAssocID="{00F02386-23BD-F849-9B52-B5CE3D9F99BF}" presName="childShape" presStyleCnt="0"/>
      <dgm:spPr/>
    </dgm:pt>
    <dgm:pt modelId="{56406340-4A54-774B-840A-2986403E741A}" type="pres">
      <dgm:prSet presAssocID="{4AEE325C-7E0A-9F4D-BB6A-17F2E03A60E4}" presName="Name13" presStyleLbl="parChTrans1D2" presStyleIdx="7" presStyleCnt="9"/>
      <dgm:spPr/>
    </dgm:pt>
    <dgm:pt modelId="{CA2CDBCD-6E64-F44C-A304-3C4F3274B3BE}" type="pres">
      <dgm:prSet presAssocID="{B89D6FF1-DA26-5944-A26B-68266215088B}" presName="childText" presStyleLbl="bgAcc1" presStyleIdx="7" presStyleCnt="9" custScaleX="149572" custLinFactNeighborX="38120" custLinFactNeighborY="-2068">
        <dgm:presLayoutVars>
          <dgm:bulletEnabled val="1"/>
        </dgm:presLayoutVars>
      </dgm:prSet>
      <dgm:spPr/>
    </dgm:pt>
    <dgm:pt modelId="{D99655AE-51D5-7741-94F8-3047ABE0536B}" type="pres">
      <dgm:prSet presAssocID="{C69C4426-1629-ED4F-A7EA-B60E93B24D5F}" presName="Name13" presStyleLbl="parChTrans1D2" presStyleIdx="8" presStyleCnt="9"/>
      <dgm:spPr/>
    </dgm:pt>
    <dgm:pt modelId="{695F1218-C972-2C40-A9FE-C8D1D6C065F7}" type="pres">
      <dgm:prSet presAssocID="{3D3217A3-6D99-444C-B553-2A2934149D0B}" presName="childText" presStyleLbl="bgAcc1" presStyleIdx="8" presStyleCnt="9" custScaleX="149572" custLinFactNeighborX="40705" custLinFactNeighborY="-6203">
        <dgm:presLayoutVars>
          <dgm:bulletEnabled val="1"/>
        </dgm:presLayoutVars>
      </dgm:prSet>
      <dgm:spPr/>
    </dgm:pt>
  </dgm:ptLst>
  <dgm:cxnLst>
    <dgm:cxn modelId="{9329DB00-FF34-FF4D-A0E1-8740AF97CA9D}" srcId="{4B0E4D83-D460-A643-805C-576A69EDDBA9}" destId="{00F02386-23BD-F849-9B52-B5CE3D9F99BF}" srcOrd="2" destOrd="0" parTransId="{86E21410-798D-464B-B8EC-C06A4FD245DC}" sibTransId="{AFB3A0A7-0118-FB41-B15E-CE3DF36A0453}"/>
    <dgm:cxn modelId="{E5E74203-0ED2-D945-A2B2-2CECCAE78B42}" type="presOf" srcId="{4B0E4D83-D460-A643-805C-576A69EDDBA9}" destId="{D8E2497B-9676-084A-B2A9-5315E25F5401}" srcOrd="0" destOrd="0" presId="urn:microsoft.com/office/officeart/2005/8/layout/hierarchy3"/>
    <dgm:cxn modelId="{8EFD6E08-9378-334B-8C5D-BF0636487BD1}" srcId="{F97AA085-2EB8-BF4E-9F85-D5B7BB83B550}" destId="{A20C626C-077D-6F45-8FE2-AFC61A2D7D6D}" srcOrd="2" destOrd="0" parTransId="{9AE5FD0D-E747-524D-99A8-CD8286E78F9D}" sibTransId="{6E5E892C-4F29-2049-B4CF-AD309519DBBF}"/>
    <dgm:cxn modelId="{AA912F0A-4119-B344-A6F8-EAFF1BDDC2E0}" type="presOf" srcId="{A8DCEC59-4A95-6147-A4A1-6F9EFC96390D}" destId="{1B0070EA-DDDA-9644-93C8-B76C00EF2E51}" srcOrd="0" destOrd="0" presId="urn:microsoft.com/office/officeart/2005/8/layout/hierarchy3"/>
    <dgm:cxn modelId="{138C8416-9D62-864A-8C77-E3EF83F661A2}" type="presOf" srcId="{25013ED3-7738-004C-B364-365A405182E8}" destId="{7EAD355F-8F8D-DF41-AA62-3B9FE997665A}" srcOrd="0" destOrd="0" presId="urn:microsoft.com/office/officeart/2005/8/layout/hierarchy3"/>
    <dgm:cxn modelId="{A866EA1B-F0CA-44C7-BD27-EA167FEB3A6C}" type="presOf" srcId="{FEE3C553-801C-4A7C-9990-1D12E30E3E86}" destId="{52927F73-A37B-4BC1-98B2-C16311EBF59B}" srcOrd="0" destOrd="0" presId="urn:microsoft.com/office/officeart/2005/8/layout/hierarchy3"/>
    <dgm:cxn modelId="{DD01CF2E-8F31-2943-8445-8A394E8BD1C6}" type="presOf" srcId="{C69C4426-1629-ED4F-A7EA-B60E93B24D5F}" destId="{D99655AE-51D5-7741-94F8-3047ABE0536B}" srcOrd="0" destOrd="0" presId="urn:microsoft.com/office/officeart/2005/8/layout/hierarchy3"/>
    <dgm:cxn modelId="{35765D30-7147-3C45-8C98-D40CD61DC429}" type="presOf" srcId="{00F02386-23BD-F849-9B52-B5CE3D9F99BF}" destId="{A94215D6-13FA-C74B-89B9-480A874D5722}" srcOrd="0" destOrd="0" presId="urn:microsoft.com/office/officeart/2005/8/layout/hierarchy3"/>
    <dgm:cxn modelId="{3ADAEA30-31DF-4749-8ECA-54A9CDF4003A}" type="presOf" srcId="{FD196C80-D716-4F60-BB5F-36C0ADED39E5}" destId="{ECFB8031-3AC8-4F54-A608-C11A053F272B}" srcOrd="0" destOrd="0" presId="urn:microsoft.com/office/officeart/2005/8/layout/hierarchy3"/>
    <dgm:cxn modelId="{8942803E-0501-A14E-9AC4-2071A52E3FE1}" type="presOf" srcId="{4AEE325C-7E0A-9F4D-BB6A-17F2E03A60E4}" destId="{56406340-4A54-774B-840A-2986403E741A}" srcOrd="0" destOrd="0" presId="urn:microsoft.com/office/officeart/2005/8/layout/hierarchy3"/>
    <dgm:cxn modelId="{66FEA93E-2ED7-0E48-BF44-CFA24F0DC728}" srcId="{4B0E4D83-D460-A643-805C-576A69EDDBA9}" destId="{25013ED3-7738-004C-B364-365A405182E8}" srcOrd="0" destOrd="0" parTransId="{308414D3-2FB8-3647-A842-24B9004841B3}" sibTransId="{302DD123-7162-CE48-BE91-C6FB33B8D17B}"/>
    <dgm:cxn modelId="{DEA3DA5F-5AC8-4DA3-90C9-0960A65C52EF}" type="presOf" srcId="{373B4A11-2391-433E-81A3-5603351ECECC}" destId="{5C89CC15-4946-485F-A11E-EB66CEC3A8C5}" srcOrd="0" destOrd="0" presId="urn:microsoft.com/office/officeart/2005/8/layout/hierarchy3"/>
    <dgm:cxn modelId="{2AE5F542-722E-AF42-A0AA-23C991FA72E6}" type="presOf" srcId="{9AE5FD0D-E747-524D-99A8-CD8286E78F9D}" destId="{BFB9C6AE-3650-6D47-B75A-801712B9C230}" srcOrd="0" destOrd="0" presId="urn:microsoft.com/office/officeart/2005/8/layout/hierarchy3"/>
    <dgm:cxn modelId="{671A0A47-BE9E-4236-A4A4-19ACACCB5A98}" type="presOf" srcId="{3C631EDB-4A3A-4547-AC00-388EBFD952C7}" destId="{3B063D2A-40C6-4EE0-9724-F4140C20B0ED}" srcOrd="0" destOrd="0" presId="urn:microsoft.com/office/officeart/2005/8/layout/hierarchy3"/>
    <dgm:cxn modelId="{DE5A4D47-FFF0-4D60-89D5-F6231583C35E}" srcId="{25013ED3-7738-004C-B364-365A405182E8}" destId="{3C631EDB-4A3A-4547-AC00-388EBFD952C7}" srcOrd="2" destOrd="0" parTransId="{FEE3C553-801C-4A7C-9990-1D12E30E3E86}" sibTransId="{9AF55142-66BF-43E5-942F-DE75772317FC}"/>
    <dgm:cxn modelId="{67603D4B-E6DF-2740-BC70-F2A7A126EB3C}" type="presOf" srcId="{D32012F6-EC56-FA4A-8B5D-D671B2E07132}" destId="{A7A85608-FD55-B645-8331-7F0660FEDF07}" srcOrd="0" destOrd="0" presId="urn:microsoft.com/office/officeart/2005/8/layout/hierarchy3"/>
    <dgm:cxn modelId="{6D9F994B-EBB0-884E-804C-3A51DBC18996}" type="presOf" srcId="{B89D6FF1-DA26-5944-A26B-68266215088B}" destId="{CA2CDBCD-6E64-F44C-A304-3C4F3274B3BE}" srcOrd="0" destOrd="0" presId="urn:microsoft.com/office/officeart/2005/8/layout/hierarchy3"/>
    <dgm:cxn modelId="{D766954C-1FC2-43DF-9A55-17E79E563A85}" srcId="{25013ED3-7738-004C-B364-365A405182E8}" destId="{FD196C80-D716-4F60-BB5F-36C0ADED39E5}" srcOrd="1" destOrd="0" parTransId="{373B4A11-2391-433E-81A3-5603351ECECC}" sibTransId="{8BBAE176-D9E8-4171-A96F-DA0EE1ABF46B}"/>
    <dgm:cxn modelId="{FC39E06D-EBBA-6B49-9F81-E9BDBC316DDB}" type="presOf" srcId="{00F02386-23BD-F849-9B52-B5CE3D9F99BF}" destId="{54CD1558-A3A4-A648-A768-EADA713FB2D2}" srcOrd="1" destOrd="0" presId="urn:microsoft.com/office/officeart/2005/8/layout/hierarchy3"/>
    <dgm:cxn modelId="{3710586F-F4FC-9742-A159-49C103490EC9}" srcId="{00F02386-23BD-F849-9B52-B5CE3D9F99BF}" destId="{B89D6FF1-DA26-5944-A26B-68266215088B}" srcOrd="0" destOrd="0" parTransId="{4AEE325C-7E0A-9F4D-BB6A-17F2E03A60E4}" sibTransId="{A7D3BBD7-19D8-2D46-A29B-A1BBECBD7B5C}"/>
    <dgm:cxn modelId="{1C64C670-961D-F04E-9382-2E944F6FD017}" srcId="{4B0E4D83-D460-A643-805C-576A69EDDBA9}" destId="{F97AA085-2EB8-BF4E-9F85-D5B7BB83B550}" srcOrd="1" destOrd="0" parTransId="{B72DA758-7335-8E4B-8ED8-5BDB1D4467FA}" sibTransId="{7DF76B56-1AE8-1948-8009-4E242A94D62A}"/>
    <dgm:cxn modelId="{AFF2E574-2015-1A40-BFEA-810120D86E46}" type="presOf" srcId="{7BA72AAF-B4C7-9240-A3FF-60306AB33134}" destId="{704AF611-AB0C-7646-AE3B-404FB16C325B}" srcOrd="0" destOrd="0" presId="urn:microsoft.com/office/officeart/2005/8/layout/hierarchy3"/>
    <dgm:cxn modelId="{672FA656-5652-C247-B49E-0E0A8BB2ABA7}" type="presOf" srcId="{3D3217A3-6D99-444C-B553-2A2934149D0B}" destId="{695F1218-C972-2C40-A9FE-C8D1D6C065F7}" srcOrd="0" destOrd="0" presId="urn:microsoft.com/office/officeart/2005/8/layout/hierarchy3"/>
    <dgm:cxn modelId="{526C4681-C290-3047-B58A-673D4FF3D37C}" srcId="{25013ED3-7738-004C-B364-365A405182E8}" destId="{11443548-996E-6349-9BA9-180F6102DCBC}" srcOrd="3" destOrd="0" parTransId="{92221786-BD0A-574C-92F0-DEB3487DBB24}" sibTransId="{70B8D8FC-ECA2-4F48-81A1-FADB9500998B}"/>
    <dgm:cxn modelId="{60DBA881-1162-41F2-BB78-18FC3886D811}" type="presOf" srcId="{3A6521D6-B5E4-4106-8D56-3F82576C2063}" destId="{4745700B-D480-4619-A5FA-B7C576DBD1EE}" srcOrd="0" destOrd="0" presId="urn:microsoft.com/office/officeart/2005/8/layout/hierarchy3"/>
    <dgm:cxn modelId="{E6CAF895-C060-4446-8127-C7060576B2E2}" type="presOf" srcId="{931ECB30-D774-467C-9A20-86B524CB1F4A}" destId="{B35CD77B-2EDA-42C6-9E2B-EEBC159CDAD6}" srcOrd="0" destOrd="0" presId="urn:microsoft.com/office/officeart/2005/8/layout/hierarchy3"/>
    <dgm:cxn modelId="{12F45C99-F081-7F4B-8FEA-7CDFA86DDBD9}" type="presOf" srcId="{11443548-996E-6349-9BA9-180F6102DCBC}" destId="{95B298FC-E518-F345-8825-E17E4227F0B5}" srcOrd="0" destOrd="0" presId="urn:microsoft.com/office/officeart/2005/8/layout/hierarchy3"/>
    <dgm:cxn modelId="{6AE80BAB-0219-B24F-B7A9-9703E37C85B7}" type="presOf" srcId="{B8B2167A-A386-2845-89B3-08415669263D}" destId="{634BB524-213A-CC42-942A-05A8C7453969}" srcOrd="0" destOrd="0" presId="urn:microsoft.com/office/officeart/2005/8/layout/hierarchy3"/>
    <dgm:cxn modelId="{BA6C3AB2-251E-8E4A-8492-BD484F7AD7DC}" type="presOf" srcId="{F97AA085-2EB8-BF4E-9F85-D5B7BB83B550}" destId="{3688BD62-8DA4-3748-8BF1-4654DF9DAC6B}" srcOrd="0" destOrd="0" presId="urn:microsoft.com/office/officeart/2005/8/layout/hierarchy3"/>
    <dgm:cxn modelId="{707667B8-B3AF-E140-A2B7-15E24DC393D4}" type="presOf" srcId="{25013ED3-7738-004C-B364-365A405182E8}" destId="{CA489D1F-291A-E649-BD34-9B0A7B0D85EC}" srcOrd="1" destOrd="0" presId="urn:microsoft.com/office/officeart/2005/8/layout/hierarchy3"/>
    <dgm:cxn modelId="{11C5E5C3-8313-EF4E-8054-88904A16CA32}" srcId="{F97AA085-2EB8-BF4E-9F85-D5B7BB83B550}" destId="{7BA72AAF-B4C7-9240-A3FF-60306AB33134}" srcOrd="0" destOrd="0" parTransId="{B8B2167A-A386-2845-89B3-08415669263D}" sibTransId="{A3C9ECD1-F37F-4D48-AB1D-08A4B05DFA12}"/>
    <dgm:cxn modelId="{D7817DC6-86AD-3041-AA73-F0F0F087601F}" type="presOf" srcId="{92221786-BD0A-574C-92F0-DEB3487DBB24}" destId="{FF1EF85D-1202-814D-9ED0-2A6236C6F6C0}" srcOrd="0" destOrd="0" presId="urn:microsoft.com/office/officeart/2005/8/layout/hierarchy3"/>
    <dgm:cxn modelId="{A43616D1-51FF-9344-A27A-94C45254ACBA}" type="presOf" srcId="{F97AA085-2EB8-BF4E-9F85-D5B7BB83B550}" destId="{5F9F5CA0-DFDC-094B-AE51-DFEAB64B7A51}" srcOrd="1" destOrd="0" presId="urn:microsoft.com/office/officeart/2005/8/layout/hierarchy3"/>
    <dgm:cxn modelId="{761762D5-F493-314B-8C62-514F58DC39EA}" srcId="{25013ED3-7738-004C-B364-365A405182E8}" destId="{D32012F6-EC56-FA4A-8B5D-D671B2E07132}" srcOrd="0" destOrd="0" parTransId="{A8DCEC59-4A95-6147-A4A1-6F9EFC96390D}" sibTransId="{D1FDBD30-F0FA-FE42-BC2A-7CC812311C8E}"/>
    <dgm:cxn modelId="{F21CBCDA-C8DC-42BB-9020-59975104DC8F}" srcId="{F97AA085-2EB8-BF4E-9F85-D5B7BB83B550}" destId="{931ECB30-D774-467C-9A20-86B524CB1F4A}" srcOrd="1" destOrd="0" parTransId="{3A6521D6-B5E4-4106-8D56-3F82576C2063}" sibTransId="{B5540314-1770-4322-A1DA-766A960D5876}"/>
    <dgm:cxn modelId="{89B1B0E9-EFF1-2A4A-BC46-3A3126490FA7}" srcId="{00F02386-23BD-F849-9B52-B5CE3D9F99BF}" destId="{3D3217A3-6D99-444C-B553-2A2934149D0B}" srcOrd="1" destOrd="0" parTransId="{C69C4426-1629-ED4F-A7EA-B60E93B24D5F}" sibTransId="{77A4D356-AF9F-1849-8978-5AE3BB21D606}"/>
    <dgm:cxn modelId="{F87721EB-A15C-9A43-8377-AD298671FB5B}" type="presOf" srcId="{A20C626C-077D-6F45-8FE2-AFC61A2D7D6D}" destId="{58F71D39-1F44-5B47-AB9C-CAF53620874D}" srcOrd="0" destOrd="0" presId="urn:microsoft.com/office/officeart/2005/8/layout/hierarchy3"/>
    <dgm:cxn modelId="{922222C0-2149-9D42-8593-98E0CC237B12}" type="presParOf" srcId="{D8E2497B-9676-084A-B2A9-5315E25F5401}" destId="{80C8F28C-EB45-2F43-833D-CEE826744421}" srcOrd="0" destOrd="0" presId="urn:microsoft.com/office/officeart/2005/8/layout/hierarchy3"/>
    <dgm:cxn modelId="{1772FAF9-4EE6-0141-9F08-FCA8CAC06909}" type="presParOf" srcId="{80C8F28C-EB45-2F43-833D-CEE826744421}" destId="{65460457-B8C9-FF4D-A222-41D57063B55E}" srcOrd="0" destOrd="0" presId="urn:microsoft.com/office/officeart/2005/8/layout/hierarchy3"/>
    <dgm:cxn modelId="{6FE48151-D301-994A-A5C8-17F31694B3E2}" type="presParOf" srcId="{65460457-B8C9-FF4D-A222-41D57063B55E}" destId="{7EAD355F-8F8D-DF41-AA62-3B9FE997665A}" srcOrd="0" destOrd="0" presId="urn:microsoft.com/office/officeart/2005/8/layout/hierarchy3"/>
    <dgm:cxn modelId="{CEECB67E-79F3-6A45-BE1D-7F36C3A9C26F}" type="presParOf" srcId="{65460457-B8C9-FF4D-A222-41D57063B55E}" destId="{CA489D1F-291A-E649-BD34-9B0A7B0D85EC}" srcOrd="1" destOrd="0" presId="urn:microsoft.com/office/officeart/2005/8/layout/hierarchy3"/>
    <dgm:cxn modelId="{1F57B6B0-AB7A-C14B-86A0-BB14DCF227AD}" type="presParOf" srcId="{80C8F28C-EB45-2F43-833D-CEE826744421}" destId="{E513E7E9-C8BB-BF4E-A298-09DBDB0DC956}" srcOrd="1" destOrd="0" presId="urn:microsoft.com/office/officeart/2005/8/layout/hierarchy3"/>
    <dgm:cxn modelId="{8579F8C5-07CB-574F-AB34-A1A519B0110C}" type="presParOf" srcId="{E513E7E9-C8BB-BF4E-A298-09DBDB0DC956}" destId="{1B0070EA-DDDA-9644-93C8-B76C00EF2E51}" srcOrd="0" destOrd="0" presId="urn:microsoft.com/office/officeart/2005/8/layout/hierarchy3"/>
    <dgm:cxn modelId="{993AF35D-489A-AA49-A69A-9B168E8297C9}" type="presParOf" srcId="{E513E7E9-C8BB-BF4E-A298-09DBDB0DC956}" destId="{A7A85608-FD55-B645-8331-7F0660FEDF07}" srcOrd="1" destOrd="0" presId="urn:microsoft.com/office/officeart/2005/8/layout/hierarchy3"/>
    <dgm:cxn modelId="{7235AF76-2C01-46DB-B764-61B303FEC979}" type="presParOf" srcId="{E513E7E9-C8BB-BF4E-A298-09DBDB0DC956}" destId="{5C89CC15-4946-485F-A11E-EB66CEC3A8C5}" srcOrd="2" destOrd="0" presId="urn:microsoft.com/office/officeart/2005/8/layout/hierarchy3"/>
    <dgm:cxn modelId="{A2527ED1-376B-4E4E-9C23-6B7F66FCE630}" type="presParOf" srcId="{E513E7E9-C8BB-BF4E-A298-09DBDB0DC956}" destId="{ECFB8031-3AC8-4F54-A608-C11A053F272B}" srcOrd="3" destOrd="0" presId="urn:microsoft.com/office/officeart/2005/8/layout/hierarchy3"/>
    <dgm:cxn modelId="{9855CE53-77DD-4E6A-962C-C7E57EF98FCC}" type="presParOf" srcId="{E513E7E9-C8BB-BF4E-A298-09DBDB0DC956}" destId="{52927F73-A37B-4BC1-98B2-C16311EBF59B}" srcOrd="4" destOrd="0" presId="urn:microsoft.com/office/officeart/2005/8/layout/hierarchy3"/>
    <dgm:cxn modelId="{6170932C-DE33-476B-8ACA-C906CF3A6E02}" type="presParOf" srcId="{E513E7E9-C8BB-BF4E-A298-09DBDB0DC956}" destId="{3B063D2A-40C6-4EE0-9724-F4140C20B0ED}" srcOrd="5" destOrd="0" presId="urn:microsoft.com/office/officeart/2005/8/layout/hierarchy3"/>
    <dgm:cxn modelId="{5AB29864-F720-2E43-94C6-003943D0E4BD}" type="presParOf" srcId="{E513E7E9-C8BB-BF4E-A298-09DBDB0DC956}" destId="{FF1EF85D-1202-814D-9ED0-2A6236C6F6C0}" srcOrd="6" destOrd="0" presId="urn:microsoft.com/office/officeart/2005/8/layout/hierarchy3"/>
    <dgm:cxn modelId="{F656C709-6927-EA48-A333-325FA1AE9257}" type="presParOf" srcId="{E513E7E9-C8BB-BF4E-A298-09DBDB0DC956}" destId="{95B298FC-E518-F345-8825-E17E4227F0B5}" srcOrd="7" destOrd="0" presId="urn:microsoft.com/office/officeart/2005/8/layout/hierarchy3"/>
    <dgm:cxn modelId="{B860CC62-C67D-CF47-8649-21D69360E14B}" type="presParOf" srcId="{D8E2497B-9676-084A-B2A9-5315E25F5401}" destId="{791B7CF2-3C1F-7842-B8EE-144037585085}" srcOrd="1" destOrd="0" presId="urn:microsoft.com/office/officeart/2005/8/layout/hierarchy3"/>
    <dgm:cxn modelId="{9A824CAD-4365-3140-9A39-F99CC8FB5BA5}" type="presParOf" srcId="{791B7CF2-3C1F-7842-B8EE-144037585085}" destId="{A5477E06-7D7F-FD4F-8EFE-2A4A136C11D7}" srcOrd="0" destOrd="0" presId="urn:microsoft.com/office/officeart/2005/8/layout/hierarchy3"/>
    <dgm:cxn modelId="{3F15A5FF-3686-FF49-ADEC-6C710455EB48}" type="presParOf" srcId="{A5477E06-7D7F-FD4F-8EFE-2A4A136C11D7}" destId="{3688BD62-8DA4-3748-8BF1-4654DF9DAC6B}" srcOrd="0" destOrd="0" presId="urn:microsoft.com/office/officeart/2005/8/layout/hierarchy3"/>
    <dgm:cxn modelId="{841E3328-B188-0046-8CB9-B7D93D4EBFE8}" type="presParOf" srcId="{A5477E06-7D7F-FD4F-8EFE-2A4A136C11D7}" destId="{5F9F5CA0-DFDC-094B-AE51-DFEAB64B7A51}" srcOrd="1" destOrd="0" presId="urn:microsoft.com/office/officeart/2005/8/layout/hierarchy3"/>
    <dgm:cxn modelId="{154F84C0-6EBF-824D-9D9C-E153215F89E9}" type="presParOf" srcId="{791B7CF2-3C1F-7842-B8EE-144037585085}" destId="{8427FE99-0FAE-8141-B255-44CD88DD4E7A}" srcOrd="1" destOrd="0" presId="urn:microsoft.com/office/officeart/2005/8/layout/hierarchy3"/>
    <dgm:cxn modelId="{7A5E37CB-A458-A743-BF46-0E73BAFA91CA}" type="presParOf" srcId="{8427FE99-0FAE-8141-B255-44CD88DD4E7A}" destId="{634BB524-213A-CC42-942A-05A8C7453969}" srcOrd="0" destOrd="0" presId="urn:microsoft.com/office/officeart/2005/8/layout/hierarchy3"/>
    <dgm:cxn modelId="{91547656-63B0-CB48-AE73-69306D453D38}" type="presParOf" srcId="{8427FE99-0FAE-8141-B255-44CD88DD4E7A}" destId="{704AF611-AB0C-7646-AE3B-404FB16C325B}" srcOrd="1" destOrd="0" presId="urn:microsoft.com/office/officeart/2005/8/layout/hierarchy3"/>
    <dgm:cxn modelId="{C7C22010-2479-4D7D-AC9F-17B8FB02E6B8}" type="presParOf" srcId="{8427FE99-0FAE-8141-B255-44CD88DD4E7A}" destId="{4745700B-D480-4619-A5FA-B7C576DBD1EE}" srcOrd="2" destOrd="0" presId="urn:microsoft.com/office/officeart/2005/8/layout/hierarchy3"/>
    <dgm:cxn modelId="{06FE7C02-CB39-42AD-9851-331F8E1AF5E0}" type="presParOf" srcId="{8427FE99-0FAE-8141-B255-44CD88DD4E7A}" destId="{B35CD77B-2EDA-42C6-9E2B-EEBC159CDAD6}" srcOrd="3" destOrd="0" presId="urn:microsoft.com/office/officeart/2005/8/layout/hierarchy3"/>
    <dgm:cxn modelId="{3522419C-03F2-5641-9AD7-D619E7FD40B5}" type="presParOf" srcId="{8427FE99-0FAE-8141-B255-44CD88DD4E7A}" destId="{BFB9C6AE-3650-6D47-B75A-801712B9C230}" srcOrd="4" destOrd="0" presId="urn:microsoft.com/office/officeart/2005/8/layout/hierarchy3"/>
    <dgm:cxn modelId="{4816932C-4FAB-3546-8090-A0104D90B4E2}" type="presParOf" srcId="{8427FE99-0FAE-8141-B255-44CD88DD4E7A}" destId="{58F71D39-1F44-5B47-AB9C-CAF53620874D}" srcOrd="5" destOrd="0" presId="urn:microsoft.com/office/officeart/2005/8/layout/hierarchy3"/>
    <dgm:cxn modelId="{B817A731-2EFE-1944-969F-6A034FA04388}" type="presParOf" srcId="{D8E2497B-9676-084A-B2A9-5315E25F5401}" destId="{9F8949F6-49F2-6346-AEC6-EC313A5C55C6}" srcOrd="2" destOrd="0" presId="urn:microsoft.com/office/officeart/2005/8/layout/hierarchy3"/>
    <dgm:cxn modelId="{A2835D42-B855-C446-96F9-1AD6ADD35D3A}" type="presParOf" srcId="{9F8949F6-49F2-6346-AEC6-EC313A5C55C6}" destId="{132815D4-8EE7-ED49-B417-99587F417C45}" srcOrd="0" destOrd="0" presId="urn:microsoft.com/office/officeart/2005/8/layout/hierarchy3"/>
    <dgm:cxn modelId="{400597DD-6B8C-1143-8CCA-63B3871EFAFF}" type="presParOf" srcId="{132815D4-8EE7-ED49-B417-99587F417C45}" destId="{A94215D6-13FA-C74B-89B9-480A874D5722}" srcOrd="0" destOrd="0" presId="urn:microsoft.com/office/officeart/2005/8/layout/hierarchy3"/>
    <dgm:cxn modelId="{6CCAB9AE-669C-1C4D-94BB-FEA19610EB82}" type="presParOf" srcId="{132815D4-8EE7-ED49-B417-99587F417C45}" destId="{54CD1558-A3A4-A648-A768-EADA713FB2D2}" srcOrd="1" destOrd="0" presId="urn:microsoft.com/office/officeart/2005/8/layout/hierarchy3"/>
    <dgm:cxn modelId="{7FCA1452-6621-D546-9F7E-6AD6FB5859BC}" type="presParOf" srcId="{9F8949F6-49F2-6346-AEC6-EC313A5C55C6}" destId="{57223319-21AA-8543-BF9B-4CB4C851C29F}" srcOrd="1" destOrd="0" presId="urn:microsoft.com/office/officeart/2005/8/layout/hierarchy3"/>
    <dgm:cxn modelId="{E81E327F-53E2-F542-8796-F38F3B84532B}" type="presParOf" srcId="{57223319-21AA-8543-BF9B-4CB4C851C29F}" destId="{56406340-4A54-774B-840A-2986403E741A}" srcOrd="0" destOrd="0" presId="urn:microsoft.com/office/officeart/2005/8/layout/hierarchy3"/>
    <dgm:cxn modelId="{456D419E-AF81-AD46-AC75-0BB6DF458463}" type="presParOf" srcId="{57223319-21AA-8543-BF9B-4CB4C851C29F}" destId="{CA2CDBCD-6E64-F44C-A304-3C4F3274B3BE}" srcOrd="1" destOrd="0" presId="urn:microsoft.com/office/officeart/2005/8/layout/hierarchy3"/>
    <dgm:cxn modelId="{65BF3D70-D4CB-7945-A3FB-584CDC624648}" type="presParOf" srcId="{57223319-21AA-8543-BF9B-4CB4C851C29F}" destId="{D99655AE-51D5-7741-94F8-3047ABE0536B}" srcOrd="2" destOrd="0" presId="urn:microsoft.com/office/officeart/2005/8/layout/hierarchy3"/>
    <dgm:cxn modelId="{811336DC-649A-624E-A330-DDC3C3C1FC1B}" type="presParOf" srcId="{57223319-21AA-8543-BF9B-4CB4C851C29F}" destId="{695F1218-C972-2C40-A9FE-C8D1D6C065F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65318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26436" y="91754"/>
        <a:ext cx="1752280" cy="849704"/>
      </dsp:txXfrm>
    </dsp:sp>
    <dsp:sp modelId="{1B0070EA-DDDA-9644-93C8-B76C00EF2E51}">
      <dsp:nvSpPr>
        <dsp:cNvPr id="0" name=""/>
        <dsp:cNvSpPr/>
      </dsp:nvSpPr>
      <dsp:spPr>
        <a:xfrm>
          <a:off x="180515" y="967894"/>
          <a:ext cx="193398" cy="566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565"/>
              </a:lnTo>
              <a:lnTo>
                <a:pt x="193398" y="566565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373913" y="1083171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Economie - Wiskunde</a:t>
          </a:r>
        </a:p>
      </dsp:txBody>
      <dsp:txXfrm>
        <a:off x="400349" y="1109607"/>
        <a:ext cx="2107129" cy="849704"/>
      </dsp:txXfrm>
    </dsp:sp>
    <dsp:sp modelId="{5C89CC15-4946-485F-A11E-EB66CEC3A8C5}">
      <dsp:nvSpPr>
        <dsp:cNvPr id="0" name=""/>
        <dsp:cNvSpPr/>
      </dsp:nvSpPr>
      <dsp:spPr>
        <a:xfrm>
          <a:off x="180515" y="967894"/>
          <a:ext cx="212070" cy="163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8"/>
              </a:lnTo>
              <a:lnTo>
                <a:pt x="212070" y="163879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B8031-3AC8-4F54-A608-C11A053F272B}">
      <dsp:nvSpPr>
        <dsp:cNvPr id="0" name=""/>
        <dsp:cNvSpPr/>
      </dsp:nvSpPr>
      <dsp:spPr>
        <a:xfrm>
          <a:off x="392586" y="215540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Economie – Moderne Talen</a:t>
          </a:r>
        </a:p>
      </dsp:txBody>
      <dsp:txXfrm>
        <a:off x="419022" y="2181840"/>
        <a:ext cx="2107129" cy="849704"/>
      </dsp:txXfrm>
    </dsp:sp>
    <dsp:sp modelId="{52927F73-A37B-4BC1-98B2-C16311EBF59B}">
      <dsp:nvSpPr>
        <dsp:cNvPr id="0" name=""/>
        <dsp:cNvSpPr/>
      </dsp:nvSpPr>
      <dsp:spPr>
        <a:xfrm>
          <a:off x="180515" y="967894"/>
          <a:ext cx="249386" cy="276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7018"/>
              </a:lnTo>
              <a:lnTo>
                <a:pt x="249386" y="276701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29902" y="328362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Bedrijfswetenschappen</a:t>
          </a:r>
        </a:p>
      </dsp:txBody>
      <dsp:txXfrm>
        <a:off x="456338" y="3310060"/>
        <a:ext cx="2107129" cy="849704"/>
      </dsp:txXfrm>
    </dsp:sp>
    <dsp:sp modelId="{FF1EF85D-1202-814D-9ED0-2A6236C6F6C0}">
      <dsp:nvSpPr>
        <dsp:cNvPr id="0" name=""/>
        <dsp:cNvSpPr/>
      </dsp:nvSpPr>
      <dsp:spPr>
        <a:xfrm>
          <a:off x="180515" y="967894"/>
          <a:ext cx="268044" cy="385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7917"/>
              </a:lnTo>
              <a:lnTo>
                <a:pt x="268044" y="3857917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298FC-E518-F345-8825-E17E4227F0B5}">
      <dsp:nvSpPr>
        <dsp:cNvPr id="0" name=""/>
        <dsp:cNvSpPr/>
      </dsp:nvSpPr>
      <dsp:spPr>
        <a:xfrm>
          <a:off x="448560" y="4374523"/>
          <a:ext cx="2160001" cy="902576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sp:txBody>
      <dsp:txXfrm>
        <a:off x="474996" y="4400959"/>
        <a:ext cx="2107129" cy="849704"/>
      </dsp:txXfrm>
    </dsp:sp>
    <dsp:sp modelId="{3688BD62-8DA4-3748-8BF1-4654DF9DAC6B}">
      <dsp:nvSpPr>
        <dsp:cNvPr id="0" name=""/>
        <dsp:cNvSpPr/>
      </dsp:nvSpPr>
      <dsp:spPr>
        <a:xfrm>
          <a:off x="3262286" y="55985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288722" y="82421"/>
        <a:ext cx="1752280" cy="849704"/>
      </dsp:txXfrm>
    </dsp:sp>
    <dsp:sp modelId="{634BB524-213A-CC42-942A-05A8C7453969}">
      <dsp:nvSpPr>
        <dsp:cNvPr id="0" name=""/>
        <dsp:cNvSpPr/>
      </dsp:nvSpPr>
      <dsp:spPr>
        <a:xfrm>
          <a:off x="3442802" y="958561"/>
          <a:ext cx="522122" cy="62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551"/>
              </a:lnTo>
              <a:lnTo>
                <a:pt x="522122" y="62255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3964924" y="112982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Bedrijfsorganisatie</a:t>
          </a:r>
        </a:p>
      </dsp:txBody>
      <dsp:txXfrm>
        <a:off x="3991360" y="1156261"/>
        <a:ext cx="2107129" cy="849704"/>
      </dsp:txXfrm>
    </dsp:sp>
    <dsp:sp modelId="{4745700B-D480-4619-A5FA-B7C576DBD1EE}">
      <dsp:nvSpPr>
        <dsp:cNvPr id="0" name=""/>
        <dsp:cNvSpPr/>
      </dsp:nvSpPr>
      <dsp:spPr>
        <a:xfrm>
          <a:off x="3442802" y="958561"/>
          <a:ext cx="522122" cy="175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771"/>
              </a:lnTo>
              <a:lnTo>
                <a:pt x="522122" y="175077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CD77B-2EDA-42C6-9E2B-EEBC159CDAD6}">
      <dsp:nvSpPr>
        <dsp:cNvPr id="0" name=""/>
        <dsp:cNvSpPr/>
      </dsp:nvSpPr>
      <dsp:spPr>
        <a:xfrm>
          <a:off x="3964924" y="225804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Commerciële organisatie</a:t>
          </a:r>
        </a:p>
      </dsp:txBody>
      <dsp:txXfrm>
        <a:off x="3991360" y="2284481"/>
        <a:ext cx="2107129" cy="849704"/>
      </dsp:txXfrm>
    </dsp:sp>
    <dsp:sp modelId="{BFB9C6AE-3650-6D47-B75A-801712B9C230}">
      <dsp:nvSpPr>
        <dsp:cNvPr id="0" name=""/>
        <dsp:cNvSpPr/>
      </dsp:nvSpPr>
      <dsp:spPr>
        <a:xfrm>
          <a:off x="3442802" y="958561"/>
          <a:ext cx="522122" cy="287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992"/>
              </a:lnTo>
              <a:lnTo>
                <a:pt x="522122" y="287899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71D39-1F44-5B47-AB9C-CAF53620874D}">
      <dsp:nvSpPr>
        <dsp:cNvPr id="0" name=""/>
        <dsp:cNvSpPr/>
      </dsp:nvSpPr>
      <dsp:spPr>
        <a:xfrm>
          <a:off x="3964924" y="338626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Applicatie- 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databeheer</a:t>
          </a:r>
        </a:p>
      </dsp:txBody>
      <dsp:txXfrm>
        <a:off x="3991360" y="3412701"/>
        <a:ext cx="2107129" cy="849704"/>
      </dsp:txXfrm>
    </dsp:sp>
    <dsp:sp modelId="{A94215D6-13FA-C74B-89B9-480A874D5722}">
      <dsp:nvSpPr>
        <dsp:cNvPr id="0" name=""/>
        <dsp:cNvSpPr/>
      </dsp:nvSpPr>
      <dsp:spPr>
        <a:xfrm>
          <a:off x="6617960" y="40659"/>
          <a:ext cx="1732530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6644396" y="67095"/>
        <a:ext cx="1679658" cy="849704"/>
      </dsp:txXfrm>
    </dsp:sp>
    <dsp:sp modelId="{56406340-4A54-774B-840A-2986403E741A}">
      <dsp:nvSpPr>
        <dsp:cNvPr id="0" name=""/>
        <dsp:cNvSpPr/>
      </dsp:nvSpPr>
      <dsp:spPr>
        <a:xfrm>
          <a:off x="6791213" y="943235"/>
          <a:ext cx="335500" cy="619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212"/>
              </a:lnTo>
              <a:lnTo>
                <a:pt x="335500" y="61921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126713" y="1111160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Onthaal, organisatie en sales</a:t>
          </a:r>
        </a:p>
      </dsp:txBody>
      <dsp:txXfrm>
        <a:off x="7153149" y="1137596"/>
        <a:ext cx="2107129" cy="849704"/>
      </dsp:txXfrm>
    </dsp:sp>
    <dsp:sp modelId="{D99655AE-51D5-7741-94F8-3047ABE0536B}">
      <dsp:nvSpPr>
        <dsp:cNvPr id="0" name=""/>
        <dsp:cNvSpPr/>
      </dsp:nvSpPr>
      <dsp:spPr>
        <a:xfrm>
          <a:off x="6791213" y="943235"/>
          <a:ext cx="372830" cy="1710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0110"/>
              </a:lnTo>
              <a:lnTo>
                <a:pt x="372830" y="17101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F1218-C972-2C40-A9FE-C8D1D6C065F7}">
      <dsp:nvSpPr>
        <dsp:cNvPr id="0" name=""/>
        <dsp:cNvSpPr/>
      </dsp:nvSpPr>
      <dsp:spPr>
        <a:xfrm>
          <a:off x="7164043" y="2202058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Logistiek</a:t>
          </a:r>
        </a:p>
      </dsp:txBody>
      <dsp:txXfrm>
        <a:off x="7190479" y="2228494"/>
        <a:ext cx="2107129" cy="849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65318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26436" y="91754"/>
        <a:ext cx="1752280" cy="849704"/>
      </dsp:txXfrm>
    </dsp:sp>
    <dsp:sp modelId="{1B0070EA-DDDA-9644-93C8-B76C00EF2E51}">
      <dsp:nvSpPr>
        <dsp:cNvPr id="0" name=""/>
        <dsp:cNvSpPr/>
      </dsp:nvSpPr>
      <dsp:spPr>
        <a:xfrm>
          <a:off x="180515" y="967894"/>
          <a:ext cx="193398" cy="566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565"/>
              </a:lnTo>
              <a:lnTo>
                <a:pt x="193398" y="566565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373913" y="1083171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Economie - Wiskunde</a:t>
          </a:r>
        </a:p>
      </dsp:txBody>
      <dsp:txXfrm>
        <a:off x="400349" y="1109607"/>
        <a:ext cx="2107129" cy="849704"/>
      </dsp:txXfrm>
    </dsp:sp>
    <dsp:sp modelId="{5C89CC15-4946-485F-A11E-EB66CEC3A8C5}">
      <dsp:nvSpPr>
        <dsp:cNvPr id="0" name=""/>
        <dsp:cNvSpPr/>
      </dsp:nvSpPr>
      <dsp:spPr>
        <a:xfrm>
          <a:off x="180515" y="967894"/>
          <a:ext cx="212070" cy="163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8"/>
              </a:lnTo>
              <a:lnTo>
                <a:pt x="212070" y="163879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B8031-3AC8-4F54-A608-C11A053F272B}">
      <dsp:nvSpPr>
        <dsp:cNvPr id="0" name=""/>
        <dsp:cNvSpPr/>
      </dsp:nvSpPr>
      <dsp:spPr>
        <a:xfrm>
          <a:off x="392586" y="215540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Economie – Moderne Talen</a:t>
          </a:r>
        </a:p>
      </dsp:txBody>
      <dsp:txXfrm>
        <a:off x="419022" y="2181840"/>
        <a:ext cx="2107129" cy="849704"/>
      </dsp:txXfrm>
    </dsp:sp>
    <dsp:sp modelId="{52927F73-A37B-4BC1-98B2-C16311EBF59B}">
      <dsp:nvSpPr>
        <dsp:cNvPr id="0" name=""/>
        <dsp:cNvSpPr/>
      </dsp:nvSpPr>
      <dsp:spPr>
        <a:xfrm>
          <a:off x="180515" y="967894"/>
          <a:ext cx="249386" cy="276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7018"/>
              </a:lnTo>
              <a:lnTo>
                <a:pt x="249386" y="276701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29902" y="328362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Bedrijfswetenschappen</a:t>
          </a:r>
        </a:p>
      </dsp:txBody>
      <dsp:txXfrm>
        <a:off x="456338" y="3310060"/>
        <a:ext cx="2107129" cy="849704"/>
      </dsp:txXfrm>
    </dsp:sp>
    <dsp:sp modelId="{FF1EF85D-1202-814D-9ED0-2A6236C6F6C0}">
      <dsp:nvSpPr>
        <dsp:cNvPr id="0" name=""/>
        <dsp:cNvSpPr/>
      </dsp:nvSpPr>
      <dsp:spPr>
        <a:xfrm>
          <a:off x="180515" y="967894"/>
          <a:ext cx="268044" cy="385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7917"/>
              </a:lnTo>
              <a:lnTo>
                <a:pt x="268044" y="3857917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298FC-E518-F345-8825-E17E4227F0B5}">
      <dsp:nvSpPr>
        <dsp:cNvPr id="0" name=""/>
        <dsp:cNvSpPr/>
      </dsp:nvSpPr>
      <dsp:spPr>
        <a:xfrm>
          <a:off x="448560" y="4374523"/>
          <a:ext cx="2160001" cy="902576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sp:txBody>
      <dsp:txXfrm>
        <a:off x="474996" y="4400959"/>
        <a:ext cx="2107129" cy="849704"/>
      </dsp:txXfrm>
    </dsp:sp>
    <dsp:sp modelId="{3688BD62-8DA4-3748-8BF1-4654DF9DAC6B}">
      <dsp:nvSpPr>
        <dsp:cNvPr id="0" name=""/>
        <dsp:cNvSpPr/>
      </dsp:nvSpPr>
      <dsp:spPr>
        <a:xfrm>
          <a:off x="3262286" y="55985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288722" y="82421"/>
        <a:ext cx="1752280" cy="849704"/>
      </dsp:txXfrm>
    </dsp:sp>
    <dsp:sp modelId="{634BB524-213A-CC42-942A-05A8C7453969}">
      <dsp:nvSpPr>
        <dsp:cNvPr id="0" name=""/>
        <dsp:cNvSpPr/>
      </dsp:nvSpPr>
      <dsp:spPr>
        <a:xfrm>
          <a:off x="3442802" y="958561"/>
          <a:ext cx="522122" cy="62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551"/>
              </a:lnTo>
              <a:lnTo>
                <a:pt x="522122" y="62255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3964924" y="112982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Bedrijfsorganisatie</a:t>
          </a:r>
        </a:p>
      </dsp:txBody>
      <dsp:txXfrm>
        <a:off x="3991360" y="1156261"/>
        <a:ext cx="2107129" cy="849704"/>
      </dsp:txXfrm>
    </dsp:sp>
    <dsp:sp modelId="{4745700B-D480-4619-A5FA-B7C576DBD1EE}">
      <dsp:nvSpPr>
        <dsp:cNvPr id="0" name=""/>
        <dsp:cNvSpPr/>
      </dsp:nvSpPr>
      <dsp:spPr>
        <a:xfrm>
          <a:off x="3442802" y="958561"/>
          <a:ext cx="522122" cy="175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771"/>
              </a:lnTo>
              <a:lnTo>
                <a:pt x="522122" y="175077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CD77B-2EDA-42C6-9E2B-EEBC159CDAD6}">
      <dsp:nvSpPr>
        <dsp:cNvPr id="0" name=""/>
        <dsp:cNvSpPr/>
      </dsp:nvSpPr>
      <dsp:spPr>
        <a:xfrm>
          <a:off x="3964924" y="225804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Commerciële organisatie</a:t>
          </a:r>
        </a:p>
      </dsp:txBody>
      <dsp:txXfrm>
        <a:off x="3991360" y="2284481"/>
        <a:ext cx="2107129" cy="849704"/>
      </dsp:txXfrm>
    </dsp:sp>
    <dsp:sp modelId="{BFB9C6AE-3650-6D47-B75A-801712B9C230}">
      <dsp:nvSpPr>
        <dsp:cNvPr id="0" name=""/>
        <dsp:cNvSpPr/>
      </dsp:nvSpPr>
      <dsp:spPr>
        <a:xfrm>
          <a:off x="3442802" y="958561"/>
          <a:ext cx="522122" cy="287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992"/>
              </a:lnTo>
              <a:lnTo>
                <a:pt x="522122" y="287899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71D39-1F44-5B47-AB9C-CAF53620874D}">
      <dsp:nvSpPr>
        <dsp:cNvPr id="0" name=""/>
        <dsp:cNvSpPr/>
      </dsp:nvSpPr>
      <dsp:spPr>
        <a:xfrm>
          <a:off x="3964924" y="338626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Applicatie- 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databeheer</a:t>
          </a:r>
        </a:p>
      </dsp:txBody>
      <dsp:txXfrm>
        <a:off x="3991360" y="3412701"/>
        <a:ext cx="2107129" cy="849704"/>
      </dsp:txXfrm>
    </dsp:sp>
    <dsp:sp modelId="{A94215D6-13FA-C74B-89B9-480A874D5722}">
      <dsp:nvSpPr>
        <dsp:cNvPr id="0" name=""/>
        <dsp:cNvSpPr/>
      </dsp:nvSpPr>
      <dsp:spPr>
        <a:xfrm>
          <a:off x="6617960" y="40659"/>
          <a:ext cx="1732530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6644396" y="67095"/>
        <a:ext cx="1679658" cy="849704"/>
      </dsp:txXfrm>
    </dsp:sp>
    <dsp:sp modelId="{56406340-4A54-774B-840A-2986403E741A}">
      <dsp:nvSpPr>
        <dsp:cNvPr id="0" name=""/>
        <dsp:cNvSpPr/>
      </dsp:nvSpPr>
      <dsp:spPr>
        <a:xfrm>
          <a:off x="6791213" y="943235"/>
          <a:ext cx="335500" cy="619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212"/>
              </a:lnTo>
              <a:lnTo>
                <a:pt x="335500" y="61921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126713" y="1111160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Onthaal, organisatie en sales</a:t>
          </a:r>
        </a:p>
      </dsp:txBody>
      <dsp:txXfrm>
        <a:off x="7153149" y="1137596"/>
        <a:ext cx="2107129" cy="849704"/>
      </dsp:txXfrm>
    </dsp:sp>
    <dsp:sp modelId="{D99655AE-51D5-7741-94F8-3047ABE0536B}">
      <dsp:nvSpPr>
        <dsp:cNvPr id="0" name=""/>
        <dsp:cNvSpPr/>
      </dsp:nvSpPr>
      <dsp:spPr>
        <a:xfrm>
          <a:off x="6791213" y="943235"/>
          <a:ext cx="372830" cy="1710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0110"/>
              </a:lnTo>
              <a:lnTo>
                <a:pt x="372830" y="17101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F1218-C972-2C40-A9FE-C8D1D6C065F7}">
      <dsp:nvSpPr>
        <dsp:cNvPr id="0" name=""/>
        <dsp:cNvSpPr/>
      </dsp:nvSpPr>
      <dsp:spPr>
        <a:xfrm>
          <a:off x="7164043" y="2202058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Logistiek</a:t>
          </a:r>
        </a:p>
      </dsp:txBody>
      <dsp:txXfrm>
        <a:off x="7190479" y="2228494"/>
        <a:ext cx="2107129" cy="8497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65318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26436" y="91754"/>
        <a:ext cx="1752280" cy="849704"/>
      </dsp:txXfrm>
    </dsp:sp>
    <dsp:sp modelId="{1B0070EA-DDDA-9644-93C8-B76C00EF2E51}">
      <dsp:nvSpPr>
        <dsp:cNvPr id="0" name=""/>
        <dsp:cNvSpPr/>
      </dsp:nvSpPr>
      <dsp:spPr>
        <a:xfrm>
          <a:off x="180515" y="967894"/>
          <a:ext cx="193398" cy="566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565"/>
              </a:lnTo>
              <a:lnTo>
                <a:pt x="193398" y="566565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373913" y="1083171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Economie - Wiskunde</a:t>
          </a:r>
        </a:p>
      </dsp:txBody>
      <dsp:txXfrm>
        <a:off x="400349" y="1109607"/>
        <a:ext cx="2107129" cy="849704"/>
      </dsp:txXfrm>
    </dsp:sp>
    <dsp:sp modelId="{5C89CC15-4946-485F-A11E-EB66CEC3A8C5}">
      <dsp:nvSpPr>
        <dsp:cNvPr id="0" name=""/>
        <dsp:cNvSpPr/>
      </dsp:nvSpPr>
      <dsp:spPr>
        <a:xfrm>
          <a:off x="180515" y="967894"/>
          <a:ext cx="212070" cy="163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8"/>
              </a:lnTo>
              <a:lnTo>
                <a:pt x="212070" y="163879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B8031-3AC8-4F54-A608-C11A053F272B}">
      <dsp:nvSpPr>
        <dsp:cNvPr id="0" name=""/>
        <dsp:cNvSpPr/>
      </dsp:nvSpPr>
      <dsp:spPr>
        <a:xfrm>
          <a:off x="392586" y="215540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Economie – Moderne Talen</a:t>
          </a:r>
        </a:p>
      </dsp:txBody>
      <dsp:txXfrm>
        <a:off x="419022" y="2181840"/>
        <a:ext cx="2107129" cy="849704"/>
      </dsp:txXfrm>
    </dsp:sp>
    <dsp:sp modelId="{52927F73-A37B-4BC1-98B2-C16311EBF59B}">
      <dsp:nvSpPr>
        <dsp:cNvPr id="0" name=""/>
        <dsp:cNvSpPr/>
      </dsp:nvSpPr>
      <dsp:spPr>
        <a:xfrm>
          <a:off x="180515" y="967894"/>
          <a:ext cx="249386" cy="276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7018"/>
              </a:lnTo>
              <a:lnTo>
                <a:pt x="249386" y="276701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29902" y="328362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Bedrijfswetenschappen</a:t>
          </a:r>
        </a:p>
      </dsp:txBody>
      <dsp:txXfrm>
        <a:off x="456338" y="3310060"/>
        <a:ext cx="2107129" cy="849704"/>
      </dsp:txXfrm>
    </dsp:sp>
    <dsp:sp modelId="{FF1EF85D-1202-814D-9ED0-2A6236C6F6C0}">
      <dsp:nvSpPr>
        <dsp:cNvPr id="0" name=""/>
        <dsp:cNvSpPr/>
      </dsp:nvSpPr>
      <dsp:spPr>
        <a:xfrm>
          <a:off x="180515" y="967894"/>
          <a:ext cx="268044" cy="385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7917"/>
              </a:lnTo>
              <a:lnTo>
                <a:pt x="268044" y="3857917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298FC-E518-F345-8825-E17E4227F0B5}">
      <dsp:nvSpPr>
        <dsp:cNvPr id="0" name=""/>
        <dsp:cNvSpPr/>
      </dsp:nvSpPr>
      <dsp:spPr>
        <a:xfrm>
          <a:off x="448560" y="4374523"/>
          <a:ext cx="2160001" cy="902576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sp:txBody>
      <dsp:txXfrm>
        <a:off x="474996" y="4400959"/>
        <a:ext cx="2107129" cy="849704"/>
      </dsp:txXfrm>
    </dsp:sp>
    <dsp:sp modelId="{3688BD62-8DA4-3748-8BF1-4654DF9DAC6B}">
      <dsp:nvSpPr>
        <dsp:cNvPr id="0" name=""/>
        <dsp:cNvSpPr/>
      </dsp:nvSpPr>
      <dsp:spPr>
        <a:xfrm>
          <a:off x="3262286" y="55985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288722" y="82421"/>
        <a:ext cx="1752280" cy="849704"/>
      </dsp:txXfrm>
    </dsp:sp>
    <dsp:sp modelId="{634BB524-213A-CC42-942A-05A8C7453969}">
      <dsp:nvSpPr>
        <dsp:cNvPr id="0" name=""/>
        <dsp:cNvSpPr/>
      </dsp:nvSpPr>
      <dsp:spPr>
        <a:xfrm>
          <a:off x="3442802" y="958561"/>
          <a:ext cx="522122" cy="62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551"/>
              </a:lnTo>
              <a:lnTo>
                <a:pt x="522122" y="62255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3964924" y="112982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Bedrijfsorganisatie</a:t>
          </a:r>
        </a:p>
      </dsp:txBody>
      <dsp:txXfrm>
        <a:off x="3991360" y="1156261"/>
        <a:ext cx="2107129" cy="849704"/>
      </dsp:txXfrm>
    </dsp:sp>
    <dsp:sp modelId="{4745700B-D480-4619-A5FA-B7C576DBD1EE}">
      <dsp:nvSpPr>
        <dsp:cNvPr id="0" name=""/>
        <dsp:cNvSpPr/>
      </dsp:nvSpPr>
      <dsp:spPr>
        <a:xfrm>
          <a:off x="3442802" y="958561"/>
          <a:ext cx="522122" cy="175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771"/>
              </a:lnTo>
              <a:lnTo>
                <a:pt x="522122" y="175077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CD77B-2EDA-42C6-9E2B-EEBC159CDAD6}">
      <dsp:nvSpPr>
        <dsp:cNvPr id="0" name=""/>
        <dsp:cNvSpPr/>
      </dsp:nvSpPr>
      <dsp:spPr>
        <a:xfrm>
          <a:off x="3964924" y="225804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Commerciële organisatie</a:t>
          </a:r>
        </a:p>
      </dsp:txBody>
      <dsp:txXfrm>
        <a:off x="3991360" y="2284481"/>
        <a:ext cx="2107129" cy="849704"/>
      </dsp:txXfrm>
    </dsp:sp>
    <dsp:sp modelId="{BFB9C6AE-3650-6D47-B75A-801712B9C230}">
      <dsp:nvSpPr>
        <dsp:cNvPr id="0" name=""/>
        <dsp:cNvSpPr/>
      </dsp:nvSpPr>
      <dsp:spPr>
        <a:xfrm>
          <a:off x="3442802" y="958561"/>
          <a:ext cx="522122" cy="287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992"/>
              </a:lnTo>
              <a:lnTo>
                <a:pt x="522122" y="287899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71D39-1F44-5B47-AB9C-CAF53620874D}">
      <dsp:nvSpPr>
        <dsp:cNvPr id="0" name=""/>
        <dsp:cNvSpPr/>
      </dsp:nvSpPr>
      <dsp:spPr>
        <a:xfrm>
          <a:off x="3964924" y="338626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Applicatie- 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databeheer</a:t>
          </a:r>
        </a:p>
      </dsp:txBody>
      <dsp:txXfrm>
        <a:off x="3991360" y="3412701"/>
        <a:ext cx="2107129" cy="849704"/>
      </dsp:txXfrm>
    </dsp:sp>
    <dsp:sp modelId="{A94215D6-13FA-C74B-89B9-480A874D5722}">
      <dsp:nvSpPr>
        <dsp:cNvPr id="0" name=""/>
        <dsp:cNvSpPr/>
      </dsp:nvSpPr>
      <dsp:spPr>
        <a:xfrm>
          <a:off x="6617960" y="40659"/>
          <a:ext cx="1732530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6644396" y="67095"/>
        <a:ext cx="1679658" cy="849704"/>
      </dsp:txXfrm>
    </dsp:sp>
    <dsp:sp modelId="{56406340-4A54-774B-840A-2986403E741A}">
      <dsp:nvSpPr>
        <dsp:cNvPr id="0" name=""/>
        <dsp:cNvSpPr/>
      </dsp:nvSpPr>
      <dsp:spPr>
        <a:xfrm>
          <a:off x="6791213" y="943235"/>
          <a:ext cx="335500" cy="619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212"/>
              </a:lnTo>
              <a:lnTo>
                <a:pt x="335500" y="61921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126713" y="1111160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Onthaal, organisatie en sales</a:t>
          </a:r>
        </a:p>
      </dsp:txBody>
      <dsp:txXfrm>
        <a:off x="7153149" y="1137596"/>
        <a:ext cx="2107129" cy="849704"/>
      </dsp:txXfrm>
    </dsp:sp>
    <dsp:sp modelId="{D99655AE-51D5-7741-94F8-3047ABE0536B}">
      <dsp:nvSpPr>
        <dsp:cNvPr id="0" name=""/>
        <dsp:cNvSpPr/>
      </dsp:nvSpPr>
      <dsp:spPr>
        <a:xfrm>
          <a:off x="6791213" y="943235"/>
          <a:ext cx="372830" cy="1710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0110"/>
              </a:lnTo>
              <a:lnTo>
                <a:pt x="372830" y="17101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F1218-C972-2C40-A9FE-C8D1D6C065F7}">
      <dsp:nvSpPr>
        <dsp:cNvPr id="0" name=""/>
        <dsp:cNvSpPr/>
      </dsp:nvSpPr>
      <dsp:spPr>
        <a:xfrm>
          <a:off x="7164043" y="2202058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Logistiek</a:t>
          </a:r>
        </a:p>
      </dsp:txBody>
      <dsp:txXfrm>
        <a:off x="7190479" y="2228494"/>
        <a:ext cx="2107129" cy="8497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D355F-8F8D-DF41-AA62-3B9FE997665A}">
      <dsp:nvSpPr>
        <dsp:cNvPr id="0" name=""/>
        <dsp:cNvSpPr/>
      </dsp:nvSpPr>
      <dsp:spPr>
        <a:xfrm>
          <a:off x="0" y="65318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000" kern="1200" dirty="0">
              <a:solidFill>
                <a:schemeClr val="bg1"/>
              </a:solidFill>
              <a:latin typeface="+mn-lt"/>
            </a:rPr>
            <a:t>Doorstroom</a:t>
          </a:r>
          <a:r>
            <a:rPr lang="nl-NL" sz="2000" kern="1200" dirty="0">
              <a:solidFill>
                <a:schemeClr val="bg1"/>
              </a:solidFill>
            </a:rPr>
            <a:t> DDO/DDG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kern="1200" dirty="0"/>
        </a:p>
      </dsp:txBody>
      <dsp:txXfrm>
        <a:off x="26436" y="91754"/>
        <a:ext cx="1752280" cy="849704"/>
      </dsp:txXfrm>
    </dsp:sp>
    <dsp:sp modelId="{1B0070EA-DDDA-9644-93C8-B76C00EF2E51}">
      <dsp:nvSpPr>
        <dsp:cNvPr id="0" name=""/>
        <dsp:cNvSpPr/>
      </dsp:nvSpPr>
      <dsp:spPr>
        <a:xfrm>
          <a:off x="180515" y="967894"/>
          <a:ext cx="193398" cy="566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565"/>
              </a:lnTo>
              <a:lnTo>
                <a:pt x="193398" y="566565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85608-FD55-B645-8331-7F0660FEDF07}">
      <dsp:nvSpPr>
        <dsp:cNvPr id="0" name=""/>
        <dsp:cNvSpPr/>
      </dsp:nvSpPr>
      <dsp:spPr>
        <a:xfrm>
          <a:off x="373913" y="1083171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Economie - Wiskunde</a:t>
          </a:r>
        </a:p>
      </dsp:txBody>
      <dsp:txXfrm>
        <a:off x="400349" y="1109607"/>
        <a:ext cx="2107129" cy="849704"/>
      </dsp:txXfrm>
    </dsp:sp>
    <dsp:sp modelId="{5C89CC15-4946-485F-A11E-EB66CEC3A8C5}">
      <dsp:nvSpPr>
        <dsp:cNvPr id="0" name=""/>
        <dsp:cNvSpPr/>
      </dsp:nvSpPr>
      <dsp:spPr>
        <a:xfrm>
          <a:off x="180515" y="967894"/>
          <a:ext cx="212070" cy="163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98"/>
              </a:lnTo>
              <a:lnTo>
                <a:pt x="212070" y="163879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B8031-3AC8-4F54-A608-C11A053F272B}">
      <dsp:nvSpPr>
        <dsp:cNvPr id="0" name=""/>
        <dsp:cNvSpPr/>
      </dsp:nvSpPr>
      <dsp:spPr>
        <a:xfrm>
          <a:off x="392586" y="215540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Economie – Moderne Talen</a:t>
          </a:r>
        </a:p>
      </dsp:txBody>
      <dsp:txXfrm>
        <a:off x="419022" y="2181840"/>
        <a:ext cx="2107129" cy="849704"/>
      </dsp:txXfrm>
    </dsp:sp>
    <dsp:sp modelId="{52927F73-A37B-4BC1-98B2-C16311EBF59B}">
      <dsp:nvSpPr>
        <dsp:cNvPr id="0" name=""/>
        <dsp:cNvSpPr/>
      </dsp:nvSpPr>
      <dsp:spPr>
        <a:xfrm>
          <a:off x="180515" y="967894"/>
          <a:ext cx="249386" cy="276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7018"/>
              </a:lnTo>
              <a:lnTo>
                <a:pt x="249386" y="2767018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3D2A-40C6-4EE0-9724-F4140C20B0ED}">
      <dsp:nvSpPr>
        <dsp:cNvPr id="0" name=""/>
        <dsp:cNvSpPr/>
      </dsp:nvSpPr>
      <dsp:spPr>
        <a:xfrm>
          <a:off x="429902" y="3283624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Bedrijfswetenschappen</a:t>
          </a:r>
        </a:p>
      </dsp:txBody>
      <dsp:txXfrm>
        <a:off x="456338" y="3310060"/>
        <a:ext cx="2107129" cy="849704"/>
      </dsp:txXfrm>
    </dsp:sp>
    <dsp:sp modelId="{FF1EF85D-1202-814D-9ED0-2A6236C6F6C0}">
      <dsp:nvSpPr>
        <dsp:cNvPr id="0" name=""/>
        <dsp:cNvSpPr/>
      </dsp:nvSpPr>
      <dsp:spPr>
        <a:xfrm>
          <a:off x="180515" y="967894"/>
          <a:ext cx="268044" cy="385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7917"/>
              </a:lnTo>
              <a:lnTo>
                <a:pt x="268044" y="3857917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298FC-E518-F345-8825-E17E4227F0B5}">
      <dsp:nvSpPr>
        <dsp:cNvPr id="0" name=""/>
        <dsp:cNvSpPr/>
      </dsp:nvSpPr>
      <dsp:spPr>
        <a:xfrm>
          <a:off x="448560" y="4374523"/>
          <a:ext cx="2160001" cy="902576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Bedrijfsondersteunende </a:t>
          </a:r>
          <a:r>
            <a:rPr lang="nl-N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Informaticawetenschappen</a:t>
          </a:r>
        </a:p>
      </dsp:txBody>
      <dsp:txXfrm>
        <a:off x="474996" y="4400959"/>
        <a:ext cx="2107129" cy="849704"/>
      </dsp:txXfrm>
    </dsp:sp>
    <dsp:sp modelId="{3688BD62-8DA4-3748-8BF1-4654DF9DAC6B}">
      <dsp:nvSpPr>
        <dsp:cNvPr id="0" name=""/>
        <dsp:cNvSpPr/>
      </dsp:nvSpPr>
      <dsp:spPr>
        <a:xfrm>
          <a:off x="3262286" y="55985"/>
          <a:ext cx="1805152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Doorstroom en 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D/A</a:t>
          </a:r>
        </a:p>
      </dsp:txBody>
      <dsp:txXfrm>
        <a:off x="3288722" y="82421"/>
        <a:ext cx="1752280" cy="849704"/>
      </dsp:txXfrm>
    </dsp:sp>
    <dsp:sp modelId="{634BB524-213A-CC42-942A-05A8C7453969}">
      <dsp:nvSpPr>
        <dsp:cNvPr id="0" name=""/>
        <dsp:cNvSpPr/>
      </dsp:nvSpPr>
      <dsp:spPr>
        <a:xfrm>
          <a:off x="3442802" y="958561"/>
          <a:ext cx="522122" cy="62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551"/>
              </a:lnTo>
              <a:lnTo>
                <a:pt x="522122" y="62255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AF611-AB0C-7646-AE3B-404FB16C325B}">
      <dsp:nvSpPr>
        <dsp:cNvPr id="0" name=""/>
        <dsp:cNvSpPr/>
      </dsp:nvSpPr>
      <dsp:spPr>
        <a:xfrm>
          <a:off x="3964924" y="112982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Bedrijfsorganisatie</a:t>
          </a:r>
        </a:p>
      </dsp:txBody>
      <dsp:txXfrm>
        <a:off x="3991360" y="1156261"/>
        <a:ext cx="2107129" cy="849704"/>
      </dsp:txXfrm>
    </dsp:sp>
    <dsp:sp modelId="{4745700B-D480-4619-A5FA-B7C576DBD1EE}">
      <dsp:nvSpPr>
        <dsp:cNvPr id="0" name=""/>
        <dsp:cNvSpPr/>
      </dsp:nvSpPr>
      <dsp:spPr>
        <a:xfrm>
          <a:off x="3442802" y="958561"/>
          <a:ext cx="522122" cy="175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771"/>
              </a:lnTo>
              <a:lnTo>
                <a:pt x="522122" y="1750771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CD77B-2EDA-42C6-9E2B-EEBC159CDAD6}">
      <dsp:nvSpPr>
        <dsp:cNvPr id="0" name=""/>
        <dsp:cNvSpPr/>
      </dsp:nvSpPr>
      <dsp:spPr>
        <a:xfrm>
          <a:off x="3964924" y="225804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Commerciële organisatie</a:t>
          </a:r>
        </a:p>
      </dsp:txBody>
      <dsp:txXfrm>
        <a:off x="3991360" y="2284481"/>
        <a:ext cx="2107129" cy="849704"/>
      </dsp:txXfrm>
    </dsp:sp>
    <dsp:sp modelId="{BFB9C6AE-3650-6D47-B75A-801712B9C230}">
      <dsp:nvSpPr>
        <dsp:cNvPr id="0" name=""/>
        <dsp:cNvSpPr/>
      </dsp:nvSpPr>
      <dsp:spPr>
        <a:xfrm>
          <a:off x="3442802" y="958561"/>
          <a:ext cx="522122" cy="287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992"/>
              </a:lnTo>
              <a:lnTo>
                <a:pt x="522122" y="287899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71D39-1F44-5B47-AB9C-CAF53620874D}">
      <dsp:nvSpPr>
        <dsp:cNvPr id="0" name=""/>
        <dsp:cNvSpPr/>
      </dsp:nvSpPr>
      <dsp:spPr>
        <a:xfrm>
          <a:off x="3964924" y="3386265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Applicatie- en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databeheer</a:t>
          </a:r>
        </a:p>
      </dsp:txBody>
      <dsp:txXfrm>
        <a:off x="3991360" y="3412701"/>
        <a:ext cx="2107129" cy="849704"/>
      </dsp:txXfrm>
    </dsp:sp>
    <dsp:sp modelId="{A94215D6-13FA-C74B-89B9-480A874D5722}">
      <dsp:nvSpPr>
        <dsp:cNvPr id="0" name=""/>
        <dsp:cNvSpPr/>
      </dsp:nvSpPr>
      <dsp:spPr>
        <a:xfrm>
          <a:off x="6617960" y="40659"/>
          <a:ext cx="1732530" cy="902576"/>
        </a:xfrm>
        <a:prstGeom prst="roundRect">
          <a:avLst>
            <a:gd name="adj" fmla="val 10000"/>
          </a:avLst>
        </a:prstGeom>
        <a:solidFill>
          <a:srgbClr val="8A342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Arbeidsmarkt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 A</a:t>
          </a:r>
        </a:p>
      </dsp:txBody>
      <dsp:txXfrm>
        <a:off x="6644396" y="67095"/>
        <a:ext cx="1679658" cy="849704"/>
      </dsp:txXfrm>
    </dsp:sp>
    <dsp:sp modelId="{56406340-4A54-774B-840A-2986403E741A}">
      <dsp:nvSpPr>
        <dsp:cNvPr id="0" name=""/>
        <dsp:cNvSpPr/>
      </dsp:nvSpPr>
      <dsp:spPr>
        <a:xfrm>
          <a:off x="6791213" y="943235"/>
          <a:ext cx="335500" cy="619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212"/>
              </a:lnTo>
              <a:lnTo>
                <a:pt x="335500" y="619212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CDBCD-6E64-F44C-A304-3C4F3274B3BE}">
      <dsp:nvSpPr>
        <dsp:cNvPr id="0" name=""/>
        <dsp:cNvSpPr/>
      </dsp:nvSpPr>
      <dsp:spPr>
        <a:xfrm>
          <a:off x="7126713" y="1111160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Onthaal, organisatie en sales</a:t>
          </a:r>
        </a:p>
      </dsp:txBody>
      <dsp:txXfrm>
        <a:off x="7153149" y="1137596"/>
        <a:ext cx="2107129" cy="849704"/>
      </dsp:txXfrm>
    </dsp:sp>
    <dsp:sp modelId="{D99655AE-51D5-7741-94F8-3047ABE0536B}">
      <dsp:nvSpPr>
        <dsp:cNvPr id="0" name=""/>
        <dsp:cNvSpPr/>
      </dsp:nvSpPr>
      <dsp:spPr>
        <a:xfrm>
          <a:off x="6791213" y="943235"/>
          <a:ext cx="372830" cy="1710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0110"/>
              </a:lnTo>
              <a:lnTo>
                <a:pt x="372830" y="1710110"/>
              </a:lnTo>
            </a:path>
          </a:pathLst>
        </a:custGeom>
        <a:noFill/>
        <a:ln w="1270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F1218-C972-2C40-A9FE-C8D1D6C065F7}">
      <dsp:nvSpPr>
        <dsp:cNvPr id="0" name=""/>
        <dsp:cNvSpPr/>
      </dsp:nvSpPr>
      <dsp:spPr>
        <a:xfrm>
          <a:off x="7164043" y="2202058"/>
          <a:ext cx="2160001" cy="902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A34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Logistiek</a:t>
          </a:r>
        </a:p>
      </dsp:txBody>
      <dsp:txXfrm>
        <a:off x="7190479" y="2228494"/>
        <a:ext cx="2107129" cy="84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4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4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7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584" y="3481725"/>
            <a:ext cx="6537775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3"/>
            <a:ext cx="727678" cy="18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6" y="110346"/>
            <a:ext cx="2846325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43412" y="112380"/>
            <a:ext cx="941876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DB5C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0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74599924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4" y="5330572"/>
            <a:ext cx="2096749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7218419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7"/>
            <a:ext cx="707823" cy="18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2"/>
            <a:ext cx="1594790" cy="18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3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r>
              <a:rPr lang="nl-NL" dirty="0"/>
              <a:t> EOS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C4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rgbClr val="8A342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CC4E4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8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7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44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4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4423968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3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6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583619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7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9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77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3" y="187745"/>
            <a:ext cx="2212347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0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2268908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3115497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939"/>
          <a:stretch/>
        </p:blipFill>
        <p:spPr>
          <a:xfrm>
            <a:off x="10687778" y="86312"/>
            <a:ext cx="1332042" cy="711455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357"/>
          <a:stretch/>
        </p:blipFill>
        <p:spPr>
          <a:xfrm>
            <a:off x="10687778" y="86311"/>
            <a:ext cx="1332042" cy="71622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5C7F1-AEED-77EB-CE32-058472E9B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3E05F-E4F7-38BE-83E7-561B9AAE1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800" b="1" dirty="0">
                <a:solidFill>
                  <a:srgbClr val="8A342E"/>
                </a:solidFill>
              </a:rPr>
              <a:t>Studiekeuze Derde graad</a:t>
            </a:r>
          </a:p>
          <a:p>
            <a:r>
              <a:rPr lang="nl-BE" sz="2800" b="1" dirty="0">
                <a:solidFill>
                  <a:srgbClr val="8A342E"/>
                </a:solidFill>
              </a:rPr>
              <a:t>Economie &amp; Organisatie</a:t>
            </a:r>
          </a:p>
        </p:txBody>
      </p:sp>
    </p:spTree>
    <p:extLst>
      <p:ext uri="{BB962C8B-B14F-4D97-AF65-F5344CB8AC3E}">
        <p14:creationId xmlns:p14="http://schemas.microsoft.com/office/powerpoint/2010/main" val="180502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Economie-Wiskunde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7CBEA1-2D41-6510-8608-CD4E47FD9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Leerlingen die in de 2de graad een sterke algemene, verdiepende vorming kregen</a:t>
            </a:r>
          </a:p>
          <a:p>
            <a:r>
              <a:rPr lang="nl-BE" sz="2400" dirty="0"/>
              <a:t>Richtingen in de 2de graad die gericht zijn op Economie en organisatie:</a:t>
            </a:r>
          </a:p>
          <a:p>
            <a:pPr lvl="2"/>
            <a:r>
              <a:rPr lang="nl-BE" dirty="0"/>
              <a:t>Economische wetenschappen</a:t>
            </a:r>
          </a:p>
          <a:p>
            <a:pPr lvl="2"/>
            <a:r>
              <a:rPr lang="nl-BE" dirty="0"/>
              <a:t>Bedrijfswetenschappen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2382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Economie-Wiskunde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Wiskunde 6 uur</a:t>
            </a:r>
          </a:p>
          <a:p>
            <a:r>
              <a:rPr lang="nl-BE" sz="2400" dirty="0"/>
              <a:t>Economie 4 uur:</a:t>
            </a:r>
          </a:p>
          <a:p>
            <a:pPr lvl="2"/>
            <a:r>
              <a:rPr lang="nl-BE" dirty="0"/>
              <a:t>Economie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Doelstelling en werking van een onderneming</a:t>
            </a:r>
          </a:p>
          <a:p>
            <a:pPr lvl="2"/>
            <a:endParaRPr lang="nl-BE" dirty="0"/>
          </a:p>
          <a:p>
            <a:pPr lvl="2"/>
            <a:r>
              <a:rPr lang="nl-BE" dirty="0" err="1"/>
              <a:t>Onderzoekscompetentie</a:t>
            </a:r>
            <a:endParaRPr lang="nl-BE" dirty="0"/>
          </a:p>
          <a:p>
            <a:pPr marL="533400" lvl="2" indent="0">
              <a:buNone/>
            </a:pPr>
            <a:r>
              <a:rPr lang="nl-BE" sz="2000" i="1" spc="-5" dirty="0">
                <a:solidFill>
                  <a:srgbClr val="FFFFFF"/>
                </a:solidFill>
                <a:latin typeface="Arial"/>
                <a:cs typeface="Arial"/>
              </a:rPr>
              <a:t>werking</a:t>
            </a:r>
            <a:r>
              <a:rPr lang="nl-BE" sz="20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000" i="1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lang="nl-BE" sz="2000" i="1" spc="-10" dirty="0">
                <a:solidFill>
                  <a:srgbClr val="FFFFFF"/>
                </a:solidFill>
                <a:latin typeface="Arial"/>
                <a:cs typeface="Arial"/>
              </a:rPr>
              <a:t> een</a:t>
            </a:r>
            <a:r>
              <a:rPr lang="nl-BE" sz="20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000" i="1" spc="-10" dirty="0">
                <a:solidFill>
                  <a:srgbClr val="FFFFFF"/>
                </a:solidFill>
                <a:latin typeface="Arial"/>
                <a:cs typeface="Arial"/>
              </a:rPr>
              <a:t>onderneming</a:t>
            </a:r>
            <a:endParaRPr lang="nl-BE" sz="2000" dirty="0">
              <a:latin typeface="Arial"/>
              <a:cs typeface="Arial"/>
            </a:endParaRPr>
          </a:p>
          <a:p>
            <a:pPr lvl="2"/>
            <a:endParaRPr lang="nl-BE" dirty="0"/>
          </a:p>
          <a:p>
            <a:endParaRPr lang="nl-BE" dirty="0"/>
          </a:p>
        </p:txBody>
      </p:sp>
      <p:pic>
        <p:nvPicPr>
          <p:cNvPr id="6" name="Afbeelding 5" descr="Afbeelding met handschrift, overdekt, kleding, tekst&#10;&#10;Automatisch gegenereerde beschrijving">
            <a:extLst>
              <a:ext uri="{FF2B5EF4-FFF2-40B4-BE49-F238E27FC236}">
                <a16:creationId xmlns:a16="http://schemas.microsoft.com/office/drawing/2014/main" id="{AE7C03F2-8F03-5DC3-CB15-4529D2EC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07375" y="2564924"/>
            <a:ext cx="3774440" cy="28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Economie-Wiskunde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46DF114E-189D-41E8-E99C-E41612E88F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1609603"/>
              </p:ext>
            </p:extLst>
          </p:nvPr>
        </p:nvGraphicFramePr>
        <p:xfrm>
          <a:off x="485192" y="447869"/>
          <a:ext cx="5346542" cy="5729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EWI</a:t>
                      </a:r>
                      <a:endParaRPr lang="nl-BE" sz="1700">
                        <a:latin typeface="Arial"/>
                        <a:cs typeface="Arial"/>
                      </a:endParaRPr>
                    </a:p>
                  </a:txBody>
                  <a:tcPr marL="0" marR="0" marT="419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Esthetica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89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Economie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Doelstelling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werking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een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Onderzoekscompetentie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6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Economie-Wiskunde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20D10F88-09E2-1A45-54FC-B977C5892C30}"/>
              </a:ext>
            </a:extLst>
          </p:cNvPr>
          <p:cNvSpPr txBox="1">
            <a:spLocks/>
          </p:cNvSpPr>
          <p:nvPr/>
        </p:nvSpPr>
        <p:spPr>
          <a:xfrm>
            <a:off x="709158" y="2593261"/>
            <a:ext cx="11140719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dirty="0"/>
              <a:t>Je bent geïnteresseerd in </a:t>
            </a:r>
            <a:r>
              <a:rPr lang="nl-BE" sz="2200" u="sng" dirty="0"/>
              <a:t>abstract economisch </a:t>
            </a:r>
            <a:r>
              <a:rPr lang="nl-BE" sz="2200" dirty="0"/>
              <a:t>en </a:t>
            </a:r>
            <a:r>
              <a:rPr lang="nl-BE" sz="2200" u="sng" dirty="0"/>
              <a:t>wiskundig</a:t>
            </a:r>
            <a:r>
              <a:rPr lang="nl-BE" sz="2200" dirty="0"/>
              <a:t> denken.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volgt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actualiteit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en</a:t>
            </a:r>
            <a:r>
              <a:rPr lang="nl-BE" sz="2200" spc="-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gaat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kritisch </a:t>
            </a:r>
            <a:r>
              <a:rPr lang="nl-BE" sz="2200" u="sng" dirty="0">
                <a:solidFill>
                  <a:srgbClr val="111111"/>
                </a:solidFill>
              </a:rPr>
              <a:t>om</a:t>
            </a:r>
            <a:r>
              <a:rPr lang="nl-BE" sz="2200" u="sng" spc="-5" dirty="0">
                <a:solidFill>
                  <a:srgbClr val="111111"/>
                </a:solidFill>
              </a:rPr>
              <a:t> met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informatie.</a:t>
            </a:r>
            <a:endParaRPr lang="nl-BE" sz="2200" u="sng" spc="-5" dirty="0"/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bent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geboeid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door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</a:rPr>
              <a:t>economie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</a:rPr>
              <a:t>en</a:t>
            </a:r>
            <a:r>
              <a:rPr lang="nl-BE" sz="2200" u="sng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</a:rPr>
              <a:t>ondernemerschap.</a:t>
            </a:r>
            <a:endParaRPr lang="nl-BE" sz="2200" u="sng" spc="-5" dirty="0"/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uitgesproken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aanleg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voor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wiskunde.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bijt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graag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vast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in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(wiskundig)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probleem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tot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je </a:t>
            </a:r>
            <a:r>
              <a:rPr lang="nl-BE" sz="2200" spc="-54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oplossing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gevonden.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flinke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dosis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doorzettingsvermogen.</a:t>
            </a:r>
            <a:endParaRPr lang="nl-BE" sz="2200" u="sng" spc="-5" dirty="0">
              <a:uFill>
                <a:solidFill>
                  <a:srgbClr val="111111"/>
                </a:solidFill>
              </a:uFill>
            </a:endParaRP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houdt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van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logisch</a:t>
            </a:r>
            <a:r>
              <a:rPr lang="nl-BE" sz="22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redeneren</a:t>
            </a:r>
            <a:r>
              <a:rPr lang="nl-BE" sz="2200" spc="-5" dirty="0">
                <a:solidFill>
                  <a:srgbClr val="111111"/>
                </a:solidFill>
              </a:rPr>
              <a:t>,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analyseren,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logica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en </a:t>
            </a:r>
            <a:r>
              <a:rPr lang="nl-BE" sz="2200" spc="-54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wiskunde.</a:t>
            </a:r>
          </a:p>
          <a:p>
            <a:r>
              <a:rPr lang="nl-BE" sz="2200" dirty="0">
                <a:solidFill>
                  <a:srgbClr val="111111"/>
                </a:solidFill>
              </a:rPr>
              <a:t>Je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bent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geboeid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door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informatica</a:t>
            </a:r>
            <a:r>
              <a:rPr lang="nl-BE" sz="2200" spc="-2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hebt</a:t>
            </a:r>
            <a:r>
              <a:rPr lang="nl-BE" sz="2200" spc="-2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een</a:t>
            </a:r>
            <a:r>
              <a:rPr lang="nl-BE" sz="2200" spc="-15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gezonde </a:t>
            </a:r>
            <a:r>
              <a:rPr lang="nl-BE" sz="2200" spc="-540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portie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interesse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dirty="0">
                <a:solidFill>
                  <a:srgbClr val="111111"/>
                </a:solidFill>
              </a:rPr>
              <a:t>voor</a:t>
            </a:r>
            <a:r>
              <a:rPr lang="nl-BE" sz="2200" spc="-10" dirty="0">
                <a:solidFill>
                  <a:srgbClr val="111111"/>
                </a:solidFill>
              </a:rPr>
              <a:t> </a:t>
            </a:r>
            <a:r>
              <a:rPr lang="nl-BE" sz="2200" spc="-5" dirty="0">
                <a:solidFill>
                  <a:srgbClr val="111111"/>
                </a:solidFill>
              </a:rPr>
              <a:t>softwaregebruik.</a:t>
            </a:r>
            <a:endParaRPr lang="nl-BE" sz="2200" dirty="0"/>
          </a:p>
          <a:p>
            <a:pPr marL="533400" lvl="2" indent="0">
              <a:buFontTx/>
              <a:buNone/>
            </a:pP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werking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 een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onde</a:t>
            </a:r>
            <a:r>
              <a:rPr lang="nl-BE" i="1" spc="-10" dirty="0">
                <a:solidFill>
                  <a:srgbClr val="FFFFFF"/>
                </a:solidFill>
                <a:latin typeface="Arial"/>
                <a:cs typeface="Arial"/>
              </a:rPr>
              <a:t>rneming</a:t>
            </a:r>
            <a:endParaRPr lang="nl-BE" dirty="0">
              <a:latin typeface="Arial"/>
              <a:cs typeface="Arial"/>
            </a:endParaRPr>
          </a:p>
          <a:p>
            <a:pPr lvl="2"/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346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Economie-Wiskunde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6641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9C9888B-421E-D1E3-84EE-389C67980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23968"/>
            <a:ext cx="7735045" cy="3684588"/>
          </a:xfrm>
        </p:spPr>
        <p:txBody>
          <a:bodyPr>
            <a:normAutofit/>
          </a:bodyPr>
          <a:lstStyle/>
          <a:p>
            <a:r>
              <a:rPr lang="nl-BE" sz="1800" dirty="0"/>
              <a:t>Economie en toegepaste economische wetenschappen</a:t>
            </a:r>
          </a:p>
          <a:p>
            <a:r>
              <a:rPr lang="nl-BE" sz="1800" dirty="0"/>
              <a:t>Handelsingenieur</a:t>
            </a:r>
          </a:p>
          <a:p>
            <a:r>
              <a:rPr lang="nl-BE" sz="1800" dirty="0"/>
              <a:t>Handelswetenschappen en bedrijfskunde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Politieke</a:t>
            </a:r>
            <a:r>
              <a:rPr lang="nl-BE" sz="1800" spc="-15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en</a:t>
            </a:r>
            <a:r>
              <a:rPr lang="nl-BE" sz="1800" spc="-10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sociale</a:t>
            </a:r>
            <a:r>
              <a:rPr lang="nl-BE" sz="1800" spc="-10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wetenschappen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Rechten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Notariaat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Criminologische</a:t>
            </a:r>
            <a:r>
              <a:rPr lang="nl-BE" sz="1800" spc="-20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wetenschappen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Onderwijs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9" name="Tijdelijke aanduiding voor inhoud 7">
            <a:extLst>
              <a:ext uri="{FF2B5EF4-FFF2-40B4-BE49-F238E27FC236}">
                <a16:creationId xmlns:a16="http://schemas.microsoft.com/office/drawing/2014/main" id="{1F71183B-E7BF-4008-1B71-4293845FE1FD}"/>
              </a:ext>
            </a:extLst>
          </p:cNvPr>
          <p:cNvSpPr txBox="1">
            <a:spLocks/>
          </p:cNvSpPr>
          <p:nvPr/>
        </p:nvSpPr>
        <p:spPr>
          <a:xfrm>
            <a:off x="6885991" y="3098460"/>
            <a:ext cx="5417976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 spc="-5" dirty="0">
                <a:solidFill>
                  <a:srgbClr val="111111"/>
                </a:solidFill>
              </a:rPr>
              <a:t>Architectuur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Industriële</a:t>
            </a:r>
            <a:r>
              <a:rPr lang="nl-BE" sz="1800" spc="-15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wetenschappen</a:t>
            </a:r>
            <a:r>
              <a:rPr lang="nl-BE" sz="1800" spc="-10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en</a:t>
            </a:r>
            <a:r>
              <a:rPr lang="nl-BE" sz="1800" spc="-15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technologie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Productontwikkeling</a:t>
            </a:r>
          </a:p>
          <a:p>
            <a:r>
              <a:rPr lang="nl-BE" sz="1800" spc="-25" dirty="0">
                <a:solidFill>
                  <a:srgbClr val="111111"/>
                </a:solidFill>
              </a:rPr>
              <a:t>Toegepaste</a:t>
            </a:r>
            <a:r>
              <a:rPr lang="nl-BE" sz="1800" spc="-35" dirty="0">
                <a:solidFill>
                  <a:srgbClr val="111111"/>
                </a:solidFill>
              </a:rPr>
              <a:t> </a:t>
            </a:r>
            <a:r>
              <a:rPr lang="nl-BE" sz="1800" spc="-5" dirty="0">
                <a:solidFill>
                  <a:srgbClr val="111111"/>
                </a:solidFill>
              </a:rPr>
              <a:t>wetenschappen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Computerwetenschappen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Informatica</a:t>
            </a:r>
          </a:p>
          <a:p>
            <a:r>
              <a:rPr lang="nl-BE" sz="1800" spc="-5" dirty="0">
                <a:solidFill>
                  <a:srgbClr val="111111"/>
                </a:solidFill>
              </a:rPr>
              <a:t>Wiskunde</a:t>
            </a:r>
          </a:p>
          <a:p>
            <a:r>
              <a:rPr lang="nl-BE" sz="1800" dirty="0">
                <a:solidFill>
                  <a:srgbClr val="111111"/>
                </a:solidFill>
              </a:rPr>
              <a:t>…</a:t>
            </a:r>
            <a:endParaRPr lang="nl-BE" sz="1800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3605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Domeinoverstijgend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6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F64B119-E969-4DD7-AE69-23082CE6E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1823941"/>
            <a:ext cx="10512425" cy="3684588"/>
          </a:xfrm>
        </p:spPr>
        <p:txBody>
          <a:bodyPr/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/>
              <a:t>Domeinoverschrijdende doorstroomfinaliteit</a:t>
            </a:r>
          </a:p>
          <a:p>
            <a:r>
              <a:rPr lang="nl-BE" sz="2400" dirty="0"/>
              <a:t>Vereist ernstige studiehouding en hoog abstractievermogen</a:t>
            </a:r>
          </a:p>
          <a:p>
            <a:pPr lvl="2"/>
            <a:r>
              <a:rPr lang="nl-BE" dirty="0"/>
              <a:t>Leerstof vlot verwerken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In staat om (vakoverschrijdende) projecten, zelfstandig of in groep, tot een goed einde brengen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Brede en theoretische achtergrond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800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A1E2511-9DB1-67B9-E0A1-C93752875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482" y="2681612"/>
            <a:ext cx="10512425" cy="3684587"/>
          </a:xfrm>
        </p:spPr>
        <p:txBody>
          <a:bodyPr/>
          <a:lstStyle/>
          <a:p>
            <a:r>
              <a:rPr lang="nl-BE" sz="2400" dirty="0"/>
              <a:t>Leerlingen die in de 2de graad een sterke algemene, verdiepende vorming kregen</a:t>
            </a:r>
          </a:p>
          <a:p>
            <a:r>
              <a:rPr lang="nl-BE" sz="2400" dirty="0"/>
              <a:t>Richtingen in de 2de graad die gericht zijn op Economie en organisatie:</a:t>
            </a:r>
          </a:p>
          <a:p>
            <a:pPr lvl="2"/>
            <a:r>
              <a:rPr lang="nl-BE" dirty="0"/>
              <a:t>Economische wetenschappen</a:t>
            </a:r>
          </a:p>
          <a:p>
            <a:pPr lvl="2"/>
            <a:r>
              <a:rPr lang="nl-BE" dirty="0"/>
              <a:t>Bedrijfswetenschappen</a:t>
            </a:r>
          </a:p>
          <a:p>
            <a:pPr lvl="2"/>
            <a:r>
              <a:rPr lang="nl-BE" dirty="0"/>
              <a:t>Moderne Talen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305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8732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4487"/>
            <a:ext cx="10512424" cy="4175644"/>
          </a:xfrm>
        </p:spPr>
        <p:txBody>
          <a:bodyPr>
            <a:normAutofit fontScale="85000" lnSpcReduction="20000"/>
          </a:bodyPr>
          <a:lstStyle/>
          <a:p>
            <a:r>
              <a:rPr lang="nl-BE" dirty="0"/>
              <a:t>Talen 14 uur:</a:t>
            </a:r>
          </a:p>
          <a:p>
            <a:pPr lvl="2">
              <a:lnSpc>
                <a:spcPct val="160000"/>
              </a:lnSpc>
            </a:pPr>
            <a:r>
              <a:rPr lang="nl-BE" dirty="0"/>
              <a:t>Nederlands 4 uur</a:t>
            </a:r>
          </a:p>
          <a:p>
            <a:pPr lvl="2">
              <a:lnSpc>
                <a:spcPct val="160000"/>
              </a:lnSpc>
            </a:pPr>
            <a:r>
              <a:rPr lang="nl-BE" dirty="0"/>
              <a:t>Frans 4 uur</a:t>
            </a:r>
          </a:p>
          <a:p>
            <a:pPr lvl="2">
              <a:lnSpc>
                <a:spcPct val="160000"/>
              </a:lnSpc>
            </a:pPr>
            <a:r>
              <a:rPr lang="nl-BE" dirty="0"/>
              <a:t>Engels 3 uur</a:t>
            </a:r>
          </a:p>
          <a:p>
            <a:pPr lvl="2">
              <a:lnSpc>
                <a:spcPct val="160000"/>
              </a:lnSpc>
            </a:pPr>
            <a:r>
              <a:rPr lang="nl-BE" dirty="0"/>
              <a:t>Duits 3 uur</a:t>
            </a:r>
          </a:p>
          <a:p>
            <a:r>
              <a:rPr lang="nl-BE" dirty="0"/>
              <a:t>Wiskunde 4 uur:</a:t>
            </a:r>
          </a:p>
          <a:p>
            <a:r>
              <a:rPr lang="nl-BE" dirty="0"/>
              <a:t>Economie 4 uur:</a:t>
            </a:r>
          </a:p>
          <a:p>
            <a:pPr lvl="2">
              <a:lnSpc>
                <a:spcPct val="170000"/>
              </a:lnSpc>
            </a:pPr>
            <a:r>
              <a:rPr lang="nl-BE" dirty="0"/>
              <a:t>Economie</a:t>
            </a:r>
          </a:p>
          <a:p>
            <a:pPr lvl="2">
              <a:lnSpc>
                <a:spcPct val="170000"/>
              </a:lnSpc>
            </a:pPr>
            <a:r>
              <a:rPr lang="nl-BE" dirty="0"/>
              <a:t>Doelstelling en werking van een onderneming</a:t>
            </a:r>
          </a:p>
          <a:p>
            <a:pPr lvl="2">
              <a:lnSpc>
                <a:spcPct val="170000"/>
              </a:lnSpc>
            </a:pPr>
            <a:r>
              <a:rPr lang="nl-BE" dirty="0" err="1"/>
              <a:t>Onderzoekscompetentie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 descr="Afbeelding met tekst, overdekt, kleding, Onderwijs&#10;&#10;Automatisch gegenereerde beschrijving">
            <a:extLst>
              <a:ext uri="{FF2B5EF4-FFF2-40B4-BE49-F238E27FC236}">
                <a16:creationId xmlns:a16="http://schemas.microsoft.com/office/drawing/2014/main" id="{3A147053-C9CE-A420-44B8-D849849A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50" y="2091531"/>
            <a:ext cx="5301871" cy="35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72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Economie – Moderne Talen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76F6BAC-3615-F4C7-F1CD-66794B5EC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085832"/>
              </p:ext>
            </p:extLst>
          </p:nvPr>
        </p:nvGraphicFramePr>
        <p:xfrm>
          <a:off x="838200" y="615820"/>
          <a:ext cx="4821414" cy="5561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9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1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EMT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50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29908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4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4396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4396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4396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9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538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3538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538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Esthetica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4568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30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Economie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4101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41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41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Doelstelling</a:t>
                      </a:r>
                      <a:r>
                        <a:rPr sz="1000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000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werking</a:t>
                      </a:r>
                      <a:r>
                        <a:rPr sz="1000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000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een</a:t>
                      </a:r>
                      <a:r>
                        <a:rPr sz="1000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3105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Onderzoekscompetentie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5683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17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895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6830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895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895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228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50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33464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50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450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45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362C044-0F1A-0720-613A-01B5B108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sz="4000" b="1" dirty="0"/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1562235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41204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D44285A2-5928-3CCC-7CFF-6ECEBFD8A1AD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8" y="2449091"/>
            <a:ext cx="11150049" cy="3783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nl-BE" sz="8000" dirty="0"/>
              <a:t>Je bent geïnteresseerd in </a:t>
            </a:r>
            <a:r>
              <a:rPr lang="nl-BE" sz="8000" u="sng" dirty="0"/>
              <a:t>abstract economisch </a:t>
            </a:r>
            <a:r>
              <a:rPr lang="nl-BE" sz="8000" dirty="0"/>
              <a:t>en </a:t>
            </a:r>
            <a:r>
              <a:rPr lang="nl-BE" sz="8000" u="sng" dirty="0"/>
              <a:t>wiskundig</a:t>
            </a:r>
            <a:r>
              <a:rPr lang="nl-BE" sz="8000" dirty="0"/>
              <a:t> denken.</a:t>
            </a:r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hebt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interesse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voor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de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economische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actualiteit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en </a:t>
            </a:r>
            <a:r>
              <a:rPr lang="nl-BE" sz="8000" spc="-54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gaat</a:t>
            </a:r>
            <a:r>
              <a:rPr lang="nl-BE" sz="8000" spc="-2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kritisch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om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met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informatie</a:t>
            </a:r>
            <a:r>
              <a:rPr lang="nl-BE" sz="8000" spc="-5" dirty="0">
                <a:solidFill>
                  <a:srgbClr val="11111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gaat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graag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aan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de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slag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met</a:t>
            </a:r>
            <a:r>
              <a:rPr lang="nl-BE" sz="8000" spc="-2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toegepaste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wiskunde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in </a:t>
            </a:r>
            <a:r>
              <a:rPr lang="nl-BE" sz="8000" u="sng" spc="-545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functie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van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economie.</a:t>
            </a:r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bent</a:t>
            </a:r>
            <a:r>
              <a:rPr lang="nl-BE" sz="8000" spc="-2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geboeid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door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economie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en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ondernemerschap.</a:t>
            </a:r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hebt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een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uitgesproken</a:t>
            </a:r>
            <a:r>
              <a:rPr lang="nl-BE" sz="8000" u="sng" spc="-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8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aanleg</a:t>
            </a:r>
            <a:r>
              <a:rPr lang="nl-BE" sz="8000" u="sng" spc="-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8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voor</a:t>
            </a:r>
            <a:r>
              <a:rPr lang="nl-BE" sz="8000" u="sng" spc="-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moderne</a:t>
            </a:r>
            <a:r>
              <a:rPr lang="nl-BE" sz="8000" u="sng" spc="-1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talen.</a:t>
            </a:r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bent</a:t>
            </a:r>
            <a:r>
              <a:rPr lang="nl-BE" sz="8000" spc="-2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bereid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eigen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communicatieve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vaardigheden </a:t>
            </a:r>
            <a:r>
              <a:rPr lang="nl-BE" sz="8000" spc="-54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aan </a:t>
            </a:r>
            <a:r>
              <a:rPr lang="nl-BE" sz="8000" spc="-5" dirty="0">
                <a:solidFill>
                  <a:srgbClr val="111111"/>
                </a:solidFill>
              </a:rPr>
              <a:t>te scherpen </a:t>
            </a:r>
            <a:r>
              <a:rPr lang="nl-BE" sz="8000" dirty="0">
                <a:solidFill>
                  <a:srgbClr val="111111"/>
                </a:solidFill>
              </a:rPr>
              <a:t>voor </a:t>
            </a:r>
            <a:r>
              <a:rPr lang="nl-BE" sz="8000" u="sng" dirty="0">
                <a:solidFill>
                  <a:srgbClr val="111111"/>
                </a:solidFill>
              </a:rPr>
              <a:t>Nederlands, </a:t>
            </a:r>
            <a:r>
              <a:rPr lang="nl-BE" sz="8000" u="sng" spc="-5" dirty="0">
                <a:solidFill>
                  <a:srgbClr val="111111"/>
                </a:solidFill>
              </a:rPr>
              <a:t>Frans, </a:t>
            </a:r>
            <a:r>
              <a:rPr lang="nl-BE" sz="8000" u="sng" dirty="0">
                <a:solidFill>
                  <a:srgbClr val="111111"/>
                </a:solidFill>
              </a:rPr>
              <a:t>Engels en </a:t>
            </a:r>
            <a:r>
              <a:rPr lang="nl-BE" sz="8000" u="sng" spc="-5" dirty="0">
                <a:solidFill>
                  <a:srgbClr val="111111"/>
                </a:solidFill>
              </a:rPr>
              <a:t>Duits.</a:t>
            </a:r>
            <a:endParaRPr lang="nl-BE" sz="8000" u="sng" spc="-5" dirty="0"/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durft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spreken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en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accuraat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schrijven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in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een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vreemde </a:t>
            </a:r>
            <a:r>
              <a:rPr lang="nl-BE" sz="8000" spc="-540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taal.</a:t>
            </a:r>
            <a:endParaRPr lang="nl-BE" sz="8000" spc="-5" dirty="0"/>
          </a:p>
          <a:p>
            <a:pPr>
              <a:lnSpc>
                <a:spcPct val="120000"/>
              </a:lnSpc>
            </a:pP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verdiept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je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spc="-5" dirty="0">
                <a:solidFill>
                  <a:srgbClr val="111111"/>
                </a:solidFill>
              </a:rPr>
              <a:t>graag</a:t>
            </a:r>
            <a:r>
              <a:rPr lang="nl-BE" sz="8000" spc="-15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in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dirty="0">
                <a:solidFill>
                  <a:srgbClr val="111111"/>
                </a:solidFill>
              </a:rPr>
              <a:t>de</a:t>
            </a:r>
            <a:r>
              <a:rPr lang="nl-BE" sz="8000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achtergrond</a:t>
            </a:r>
            <a:r>
              <a:rPr lang="nl-BE" sz="8000" u="sng" spc="-15" dirty="0">
                <a:solidFill>
                  <a:srgbClr val="111111"/>
                </a:solidFill>
              </a:rPr>
              <a:t> </a:t>
            </a:r>
            <a:r>
              <a:rPr lang="nl-BE" sz="8000" u="sng" dirty="0">
                <a:solidFill>
                  <a:srgbClr val="111111"/>
                </a:solidFill>
              </a:rPr>
              <a:t>van</a:t>
            </a:r>
            <a:r>
              <a:rPr lang="nl-BE" sz="8000" u="sng" spc="-10" dirty="0">
                <a:solidFill>
                  <a:srgbClr val="111111"/>
                </a:solidFill>
              </a:rPr>
              <a:t> </a:t>
            </a:r>
            <a:r>
              <a:rPr lang="nl-BE" sz="8000" u="sng" spc="-5" dirty="0">
                <a:solidFill>
                  <a:srgbClr val="111111"/>
                </a:solidFill>
              </a:rPr>
              <a:t>talen.</a:t>
            </a:r>
            <a:endParaRPr lang="nl-BE" sz="8000" u="sng" dirty="0"/>
          </a:p>
          <a:p>
            <a:pPr marL="533400" lvl="2" indent="0">
              <a:buFontTx/>
              <a:buNone/>
            </a:pP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werking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5" dirty="0">
                <a:solidFill>
                  <a:srgbClr val="FFFFFF"/>
                </a:solidFill>
                <a:latin typeface="Arial"/>
                <a:cs typeface="Arial"/>
              </a:rPr>
              <a:t>van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 een</a:t>
            </a:r>
            <a:r>
              <a:rPr lang="nl-BE" sz="22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2200" i="1" spc="-10" dirty="0">
                <a:solidFill>
                  <a:srgbClr val="FFFFFF"/>
                </a:solidFill>
                <a:latin typeface="Arial"/>
                <a:cs typeface="Arial"/>
              </a:rPr>
              <a:t>onde</a:t>
            </a:r>
            <a:r>
              <a:rPr lang="nl-BE" i="1" spc="-10" dirty="0">
                <a:solidFill>
                  <a:srgbClr val="FFFFFF"/>
                </a:solidFill>
                <a:latin typeface="Arial"/>
                <a:cs typeface="Arial"/>
              </a:rPr>
              <a:t>rneming</a:t>
            </a:r>
            <a:endParaRPr lang="nl-BE" dirty="0">
              <a:latin typeface="Arial"/>
              <a:cs typeface="Arial"/>
            </a:endParaRPr>
          </a:p>
          <a:p>
            <a:pPr lvl="2"/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666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– Moderne Talen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3881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67753"/>
            <a:ext cx="10512424" cy="3793088"/>
          </a:xfrm>
        </p:spPr>
        <p:txBody>
          <a:bodyPr>
            <a:noAutofit/>
          </a:bodyPr>
          <a:lstStyle/>
          <a:p>
            <a:r>
              <a:rPr lang="nl-BE" sz="2000" spc="-5" dirty="0">
                <a:solidFill>
                  <a:srgbClr val="111111"/>
                </a:solidFill>
              </a:rPr>
              <a:t>Economische</a:t>
            </a:r>
            <a:r>
              <a:rPr lang="nl-BE" sz="2000" spc="-1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en toegepaste economische wetenschappen</a:t>
            </a:r>
            <a:endParaRPr lang="nl-BE" sz="2000" dirty="0"/>
          </a:p>
          <a:p>
            <a:r>
              <a:rPr lang="nl-BE" sz="2000" spc="-5" dirty="0">
                <a:solidFill>
                  <a:srgbClr val="111111"/>
                </a:solidFill>
              </a:rPr>
              <a:t>Handelswetenschappen</a:t>
            </a:r>
            <a:r>
              <a:rPr lang="nl-BE" sz="2000" spc="-15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en</a:t>
            </a:r>
            <a:r>
              <a:rPr lang="nl-BE" sz="2000" spc="-15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bedrijfskunde</a:t>
            </a:r>
            <a:endParaRPr lang="nl-BE" sz="2000" dirty="0"/>
          </a:p>
          <a:p>
            <a:r>
              <a:rPr lang="nl-BE" sz="2000" spc="-5" dirty="0">
                <a:solidFill>
                  <a:srgbClr val="111111"/>
                </a:solidFill>
              </a:rPr>
              <a:t>Politieke</a:t>
            </a:r>
            <a:r>
              <a:rPr lang="nl-BE" sz="2000" spc="-15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en</a:t>
            </a:r>
            <a:r>
              <a:rPr lang="nl-BE" sz="2000" spc="-1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sociale</a:t>
            </a:r>
            <a:r>
              <a:rPr lang="nl-BE" sz="2000" spc="-1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wetenschappen</a:t>
            </a:r>
          </a:p>
          <a:p>
            <a:r>
              <a:rPr lang="nl-BE" sz="2000" spc="-5" dirty="0">
                <a:solidFill>
                  <a:srgbClr val="111111"/>
                </a:solidFill>
              </a:rPr>
              <a:t>Rechten</a:t>
            </a:r>
          </a:p>
          <a:p>
            <a:r>
              <a:rPr lang="nl-BE" sz="2000" spc="-5" dirty="0">
                <a:solidFill>
                  <a:srgbClr val="111111"/>
                </a:solidFill>
              </a:rPr>
              <a:t>Notariaat</a:t>
            </a:r>
          </a:p>
          <a:p>
            <a:r>
              <a:rPr lang="nl-BE" sz="2000" spc="-5" dirty="0">
                <a:solidFill>
                  <a:srgbClr val="111111"/>
                </a:solidFill>
              </a:rPr>
              <a:t>Criminologische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wetenschappen</a:t>
            </a:r>
          </a:p>
          <a:p>
            <a:r>
              <a:rPr lang="nl-BE" sz="2000" spc="-5" dirty="0">
                <a:solidFill>
                  <a:srgbClr val="111111"/>
                </a:solidFill>
              </a:rPr>
              <a:t>Onderwijs</a:t>
            </a:r>
          </a:p>
          <a:p>
            <a:r>
              <a:rPr lang="nl-BE" sz="2000" spc="-45" dirty="0">
                <a:solidFill>
                  <a:srgbClr val="111111"/>
                </a:solidFill>
              </a:rPr>
              <a:t>Taal-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en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letterkunde</a:t>
            </a:r>
          </a:p>
          <a:p>
            <a:r>
              <a:rPr lang="nl-BE" sz="2000" spc="-25" dirty="0">
                <a:solidFill>
                  <a:srgbClr val="111111"/>
                </a:solidFill>
              </a:rPr>
              <a:t>Toegepaste</a:t>
            </a:r>
            <a:r>
              <a:rPr lang="nl-BE" sz="2000" spc="-4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taalkunde</a:t>
            </a:r>
          </a:p>
          <a:p>
            <a:r>
              <a:rPr lang="nl-BE" sz="2000" dirty="0">
                <a:solidFill>
                  <a:srgbClr val="111111"/>
                </a:solidFill>
              </a:rPr>
              <a:t>…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31101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Domeingebonden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03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4" y="2225156"/>
            <a:ext cx="10512424" cy="3684588"/>
          </a:xfrm>
        </p:spPr>
        <p:txBody>
          <a:bodyPr/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 err="1"/>
              <a:t>Domeingebonden</a:t>
            </a:r>
            <a:r>
              <a:rPr lang="nl-BE" sz="2400" dirty="0"/>
              <a:t> doorstroomfinaliteit</a:t>
            </a:r>
          </a:p>
          <a:p>
            <a:pPr lvl="2"/>
            <a:r>
              <a:rPr lang="nl-BE" dirty="0"/>
              <a:t>Inzicht in complexe leerinhouden </a:t>
            </a:r>
          </a:p>
          <a:p>
            <a:pPr lvl="2"/>
            <a:r>
              <a:rPr lang="nl-BE" dirty="0"/>
              <a:t>Verbanden leggen tussen leerinhouden</a:t>
            </a:r>
          </a:p>
          <a:p>
            <a:pPr lvl="2"/>
            <a:r>
              <a:rPr lang="nl-BE" dirty="0"/>
              <a:t>Logisch redeneren</a:t>
            </a:r>
          </a:p>
          <a:p>
            <a:pPr lvl="2"/>
            <a:r>
              <a:rPr lang="nl-BE" dirty="0"/>
              <a:t>Vooral binnen de focus van het studiedomein en de studierichting</a:t>
            </a:r>
          </a:p>
        </p:txBody>
      </p:sp>
    </p:spTree>
    <p:extLst>
      <p:ext uri="{BB962C8B-B14F-4D97-AF65-F5344CB8AC3E}">
        <p14:creationId xmlns:p14="http://schemas.microsoft.com/office/powerpoint/2010/main" val="1602051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5848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Bedrijfswetenschappen</a:t>
            </a:r>
          </a:p>
          <a:p>
            <a:r>
              <a:rPr lang="nl-BE" sz="2400" dirty="0"/>
              <a:t>Economische wetenschappen</a:t>
            </a:r>
          </a:p>
        </p:txBody>
      </p:sp>
    </p:spTree>
    <p:extLst>
      <p:ext uri="{BB962C8B-B14F-4D97-AF65-F5344CB8AC3E}">
        <p14:creationId xmlns:p14="http://schemas.microsoft.com/office/powerpoint/2010/main" val="342764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6518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Bedrijfswetenschappen 8 uur:</a:t>
            </a:r>
          </a:p>
          <a:p>
            <a:pPr lvl="2">
              <a:lnSpc>
                <a:spcPct val="170000"/>
              </a:lnSpc>
            </a:pPr>
            <a:r>
              <a:rPr lang="nl-BE" dirty="0"/>
              <a:t>Economie</a:t>
            </a:r>
          </a:p>
          <a:p>
            <a:pPr lvl="2">
              <a:lnSpc>
                <a:spcPct val="170000"/>
              </a:lnSpc>
            </a:pPr>
            <a:r>
              <a:rPr lang="nl-BE" dirty="0"/>
              <a:t>Doelstelling en werking van een onderneming</a:t>
            </a:r>
          </a:p>
          <a:p>
            <a:pPr lvl="2">
              <a:lnSpc>
                <a:spcPct val="170000"/>
              </a:lnSpc>
            </a:pPr>
            <a:r>
              <a:rPr lang="nl-BE" dirty="0" err="1"/>
              <a:t>Onderzoekscompetentie</a:t>
            </a:r>
            <a:endParaRPr lang="nl-BE" dirty="0"/>
          </a:p>
          <a:p>
            <a:pPr lvl="2">
              <a:lnSpc>
                <a:spcPct val="170000"/>
              </a:lnSpc>
            </a:pPr>
            <a:r>
              <a:rPr lang="nl-BE" dirty="0"/>
              <a:t>Uitwerken ondernemingsconcept</a:t>
            </a:r>
          </a:p>
          <a:p>
            <a:r>
              <a:rPr lang="nl-BE" sz="2400" dirty="0"/>
              <a:t>Wiskunde 4 uur</a:t>
            </a:r>
          </a:p>
        </p:txBody>
      </p:sp>
    </p:spTree>
    <p:extLst>
      <p:ext uri="{BB962C8B-B14F-4D97-AF65-F5344CB8AC3E}">
        <p14:creationId xmlns:p14="http://schemas.microsoft.com/office/powerpoint/2010/main" val="2214468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927D1C7-E4C3-EB79-1670-328B9C9B0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59702"/>
              </p:ext>
            </p:extLst>
          </p:nvPr>
        </p:nvGraphicFramePr>
        <p:xfrm>
          <a:off x="617881" y="615821"/>
          <a:ext cx="5181600" cy="55611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9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6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BW</a:t>
                      </a:r>
                      <a:endParaRPr lang="nl-BE" sz="1600">
                        <a:latin typeface="Arial"/>
                        <a:cs typeface="Arial"/>
                      </a:endParaRPr>
                    </a:p>
                  </a:txBody>
                  <a:tcPr marL="0" marR="0" marT="4102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26209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26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26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786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786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786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Esthetica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159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7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Bedrijfswetenschappen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139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8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1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8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013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593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Doelstelling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werking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een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593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86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Uitwerken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ondernemingsconcept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593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Onderzoekscompetentie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024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80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b="1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02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102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102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741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6281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geïnteresseerd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in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abstract</a:t>
            </a:r>
            <a:r>
              <a:rPr lang="nl-BE" sz="2000" u="sng" spc="-2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economisch </a:t>
            </a:r>
            <a:r>
              <a:rPr lang="nl-BE" sz="2000" spc="-54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denken.</a:t>
            </a:r>
            <a:endParaRPr lang="nl-BE" sz="2000" u="sng" dirty="0">
              <a:uFill>
                <a:solidFill>
                  <a:srgbClr val="111111"/>
                </a:solidFill>
              </a:uFill>
              <a:latin typeface="Arial MT"/>
              <a:cs typeface="Arial MT"/>
            </a:endParaRP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geboeid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door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beleidsmatige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vraagstukken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van </a:t>
            </a:r>
            <a:r>
              <a:rPr lang="nl-BE" sz="2000" spc="-54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ondernemingen.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hebt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belangstelling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de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economische</a:t>
            </a:r>
            <a:r>
              <a:rPr lang="nl-BE" sz="2000" u="sng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actualiteit.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wil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 graag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weten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hoe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bedrijf</a:t>
            </a:r>
            <a:r>
              <a:rPr lang="nl-BE" sz="2000" u="sng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werkt.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bent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onderzoekend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ingesteld.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houdt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van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logisch</a:t>
            </a:r>
            <a:r>
              <a:rPr lang="nl-BE" sz="2000" u="sng" spc="-1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redeneren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,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analyseren,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logica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sz="20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wiskunde.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 bent geboeid door </a:t>
            </a:r>
            <a:r>
              <a:rPr lang="nl-BE" sz="20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  <a:latin typeface="Arial MT"/>
                <a:cs typeface="Arial MT"/>
              </a:rPr>
              <a:t>informatica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 hebt een gezonde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portie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interesse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softwaregebruik.</a:t>
            </a:r>
          </a:p>
          <a:p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Je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gaat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spc="-5" dirty="0">
                <a:solidFill>
                  <a:srgbClr val="111111"/>
                </a:solidFill>
                <a:latin typeface="Arial MT"/>
                <a:cs typeface="Arial MT"/>
              </a:rPr>
              <a:t>kritisch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om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met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informatie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werkt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graag </a:t>
            </a:r>
            <a:r>
              <a:rPr lang="nl-BE" sz="20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u="sng" dirty="0">
                <a:solidFill>
                  <a:srgbClr val="111111"/>
                </a:solidFill>
                <a:latin typeface="Arial MT"/>
                <a:cs typeface="Arial MT"/>
              </a:rPr>
              <a:t>nauwkeurig.</a:t>
            </a:r>
            <a:endParaRPr lang="nl-BE" sz="2000" u="sng" dirty="0">
              <a:latin typeface="Arial MT"/>
              <a:cs typeface="Arial MT"/>
            </a:endParaRPr>
          </a:p>
          <a:p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371980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Bedrijfswetenschappen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9196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</a:rPr>
              <a:t>Academische</a:t>
            </a:r>
            <a:r>
              <a:rPr lang="nl-BE" sz="200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en</a:t>
            </a:r>
            <a:r>
              <a:rPr lang="nl-BE" sz="200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professionele</a:t>
            </a:r>
            <a:r>
              <a:rPr lang="nl-BE" sz="200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bacheloropleidingen</a:t>
            </a:r>
            <a:r>
              <a:rPr lang="nl-BE" sz="2000" spc="5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die</a:t>
            </a:r>
            <a:r>
              <a:rPr lang="nl-BE" sz="2000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logisch </a:t>
            </a:r>
            <a:r>
              <a:rPr lang="nl-BE" sz="2000" spc="-484" dirty="0">
                <a:solidFill>
                  <a:srgbClr val="111111"/>
                </a:solidFill>
              </a:rPr>
              <a:t> </a:t>
            </a:r>
            <a:r>
              <a:rPr lang="nl-BE" sz="2000" spc="-5" dirty="0">
                <a:solidFill>
                  <a:srgbClr val="111111"/>
                </a:solidFill>
              </a:rPr>
              <a:t>voortvloeien uit het domein Economie </a:t>
            </a:r>
            <a:r>
              <a:rPr lang="nl-BE" sz="2000" dirty="0">
                <a:solidFill>
                  <a:srgbClr val="111111"/>
                </a:solidFill>
              </a:rPr>
              <a:t>&amp;</a:t>
            </a:r>
            <a:r>
              <a:rPr lang="nl-BE" sz="2000" spc="-5" dirty="0">
                <a:solidFill>
                  <a:srgbClr val="111111"/>
                </a:solidFill>
              </a:rPr>
              <a:t> Organisatie: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Economische</a:t>
            </a:r>
            <a:r>
              <a:rPr lang="nl-BE" sz="1600" spc="-10" dirty="0">
                <a:solidFill>
                  <a:srgbClr val="111111"/>
                </a:solidFill>
              </a:rPr>
              <a:t> </a:t>
            </a:r>
            <a:r>
              <a:rPr lang="nl-BE" sz="1600" spc="-5" dirty="0">
                <a:solidFill>
                  <a:srgbClr val="111111"/>
                </a:solidFill>
              </a:rPr>
              <a:t>en toegepaste economische wetenschappen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Handelswetenschappen</a:t>
            </a:r>
            <a:r>
              <a:rPr lang="nl-BE" sz="1600" spc="-15" dirty="0">
                <a:solidFill>
                  <a:srgbClr val="111111"/>
                </a:solidFill>
              </a:rPr>
              <a:t> </a:t>
            </a:r>
            <a:r>
              <a:rPr lang="nl-BE" sz="1600" spc="-5" dirty="0">
                <a:solidFill>
                  <a:srgbClr val="111111"/>
                </a:solidFill>
              </a:rPr>
              <a:t>en</a:t>
            </a:r>
            <a:r>
              <a:rPr lang="nl-BE" sz="1600" spc="-15" dirty="0">
                <a:solidFill>
                  <a:srgbClr val="111111"/>
                </a:solidFill>
              </a:rPr>
              <a:t> </a:t>
            </a:r>
            <a:r>
              <a:rPr lang="nl-BE" sz="1600" spc="-5" dirty="0">
                <a:solidFill>
                  <a:srgbClr val="111111"/>
                </a:solidFill>
              </a:rPr>
              <a:t>bedrijfskunde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Bedrijfskunde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Bedrijfseconomie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International</a:t>
            </a:r>
            <a:r>
              <a:rPr lang="nl-BE" sz="1600" spc="-40" dirty="0">
                <a:solidFill>
                  <a:srgbClr val="111111"/>
                </a:solidFill>
              </a:rPr>
              <a:t> </a:t>
            </a:r>
            <a:r>
              <a:rPr lang="nl-BE" sz="1600" spc="-10" dirty="0" err="1">
                <a:solidFill>
                  <a:srgbClr val="111111"/>
                </a:solidFill>
              </a:rPr>
              <a:t>affairs</a:t>
            </a:r>
            <a:endParaRPr lang="nl-BE" sz="1600" spc="-10" dirty="0">
              <a:solidFill>
                <a:srgbClr val="111111"/>
              </a:solidFill>
            </a:endParaRPr>
          </a:p>
          <a:p>
            <a:pPr lvl="2">
              <a:lnSpc>
                <a:spcPct val="100000"/>
              </a:lnSpc>
            </a:pPr>
            <a:r>
              <a:rPr lang="nl-BE" sz="1600" spc="-5" dirty="0" err="1">
                <a:solidFill>
                  <a:srgbClr val="111111"/>
                </a:solidFill>
              </a:rPr>
              <a:t>Sociaal-economische</a:t>
            </a:r>
            <a:r>
              <a:rPr lang="nl-BE" sz="1600" spc="-25" dirty="0">
                <a:solidFill>
                  <a:srgbClr val="111111"/>
                </a:solidFill>
              </a:rPr>
              <a:t> </a:t>
            </a:r>
            <a:r>
              <a:rPr lang="nl-BE" sz="1600" spc="-5" dirty="0">
                <a:solidFill>
                  <a:srgbClr val="111111"/>
                </a:solidFill>
              </a:rPr>
              <a:t>wetenschappen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Onderwijs</a:t>
            </a:r>
          </a:p>
          <a:p>
            <a:pPr lvl="2">
              <a:lnSpc>
                <a:spcPct val="100000"/>
              </a:lnSpc>
            </a:pPr>
            <a:r>
              <a:rPr lang="nl-BE" sz="1600" spc="-5" dirty="0">
                <a:solidFill>
                  <a:srgbClr val="111111"/>
                </a:solidFill>
              </a:rPr>
              <a:t>Informatica</a:t>
            </a:r>
          </a:p>
          <a:p>
            <a:pPr lvl="2">
              <a:lnSpc>
                <a:spcPct val="100000"/>
              </a:lnSpc>
            </a:pPr>
            <a:r>
              <a:rPr lang="nl-BE" sz="1600" dirty="0">
                <a:solidFill>
                  <a:srgbClr val="111111"/>
                </a:solidFill>
              </a:rPr>
              <a:t>…</a:t>
            </a:r>
            <a:endParaRPr lang="nl-BE" sz="1600" b="1" dirty="0"/>
          </a:p>
        </p:txBody>
      </p:sp>
    </p:spTree>
    <p:extLst>
      <p:ext uri="{BB962C8B-B14F-4D97-AF65-F5344CB8AC3E}">
        <p14:creationId xmlns:p14="http://schemas.microsoft.com/office/powerpoint/2010/main" val="294953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Bedrijfsondersteunende Informaticawetenschappen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Domeingebonden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5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A1CC1AF-61C0-B423-DFA0-BDD7CB06D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81" t="4040" r="10113" b="11008"/>
          <a:stretch/>
        </p:blipFill>
        <p:spPr>
          <a:xfrm>
            <a:off x="2079171" y="298579"/>
            <a:ext cx="8033657" cy="6095620"/>
          </a:xfrm>
          <a:prstGeom prst="rect">
            <a:avLst/>
          </a:prstGeom>
          <a:noFill/>
        </p:spPr>
      </p:pic>
      <p:sp>
        <p:nvSpPr>
          <p:cNvPr id="5" name="Pijl links 4">
            <a:extLst>
              <a:ext uri="{FF2B5EF4-FFF2-40B4-BE49-F238E27FC236}">
                <a16:creationId xmlns:a16="http://schemas.microsoft.com/office/drawing/2014/main" id="{4EC06933-D2E4-5B0A-09AD-259842F6B662}"/>
              </a:ext>
            </a:extLst>
          </p:cNvPr>
          <p:cNvSpPr/>
          <p:nvPr/>
        </p:nvSpPr>
        <p:spPr>
          <a:xfrm>
            <a:off x="647096" y="1533498"/>
            <a:ext cx="1261241" cy="189186"/>
          </a:xfrm>
          <a:prstGeom prst="right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800000"/>
              </a:highlight>
            </a:endParaRP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30040E34-9CC6-3ECA-CBB7-AF64DB6F6766}"/>
              </a:ext>
            </a:extLst>
          </p:cNvPr>
          <p:cNvSpPr/>
          <p:nvPr/>
        </p:nvSpPr>
        <p:spPr>
          <a:xfrm rot="10800000">
            <a:off x="10283662" y="1533498"/>
            <a:ext cx="1261241" cy="189186"/>
          </a:xfrm>
          <a:prstGeom prst="right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2973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txBody>
          <a:bodyPr/>
          <a:lstStyle/>
          <a:p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/>
              <a:t>Informaticawetenschappen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 err="1"/>
              <a:t>Domeingebonden</a:t>
            </a:r>
            <a:r>
              <a:rPr lang="nl-BE" sz="2400" dirty="0"/>
              <a:t> doorstroomfinaliteit</a:t>
            </a:r>
          </a:p>
          <a:p>
            <a:pPr lvl="2"/>
            <a:r>
              <a:rPr lang="nl-BE" dirty="0"/>
              <a:t>Inzicht in complexe leerinhouden </a:t>
            </a:r>
          </a:p>
          <a:p>
            <a:pPr lvl="2"/>
            <a:r>
              <a:rPr lang="nl-BE" dirty="0"/>
              <a:t>Verbanden leggen tussen leerinhouden</a:t>
            </a:r>
          </a:p>
          <a:p>
            <a:pPr lvl="2"/>
            <a:r>
              <a:rPr lang="nl-BE" dirty="0"/>
              <a:t>Logisch redeneren</a:t>
            </a:r>
          </a:p>
          <a:p>
            <a:pPr lvl="2"/>
            <a:r>
              <a:rPr lang="nl-BE" dirty="0"/>
              <a:t>Vooral binnen de focus van het studiedomein en de studierichting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1765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6615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dirty="0"/>
              <a:t>Bedrijfswetenschappen</a:t>
            </a:r>
          </a:p>
          <a:p>
            <a:r>
              <a:rPr lang="nl-BE" sz="2400" dirty="0"/>
              <a:t>Economische wetenschappen</a:t>
            </a:r>
          </a:p>
          <a:p>
            <a:pPr marL="50800" indent="0">
              <a:buNone/>
            </a:pPr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6505"/>
            <a:ext cx="10515600" cy="1325563"/>
          </a:xfrm>
        </p:spPr>
        <p:txBody>
          <a:bodyPr/>
          <a:lstStyle/>
          <a:p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/>
              <a:t>Informaticawetenschappen</a:t>
            </a:r>
          </a:p>
        </p:txBody>
      </p:sp>
    </p:spTree>
    <p:extLst>
      <p:ext uri="{BB962C8B-B14F-4D97-AF65-F5344CB8AC3E}">
        <p14:creationId xmlns:p14="http://schemas.microsoft.com/office/powerpoint/2010/main" val="4196212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7174"/>
            <a:ext cx="10515600" cy="1325563"/>
          </a:xfrm>
        </p:spPr>
        <p:txBody>
          <a:bodyPr/>
          <a:lstStyle/>
          <a:p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/>
              <a:t>Informaticawetenschappen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1950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 lnSpcReduction="10000"/>
          </a:bodyPr>
          <a:lstStyle/>
          <a:p>
            <a:r>
              <a:rPr lang="nl-BE" sz="2400" dirty="0"/>
              <a:t>Wiskunde 4 uur</a:t>
            </a:r>
          </a:p>
          <a:p>
            <a:r>
              <a:rPr lang="nl-BE" sz="2400" dirty="0"/>
              <a:t>Informaticawetenschappen 6 uur:</a:t>
            </a:r>
          </a:p>
          <a:p>
            <a:pPr lvl="2"/>
            <a:r>
              <a:rPr lang="nl-BE" dirty="0"/>
              <a:t>Algoritmen en programmeren</a:t>
            </a:r>
          </a:p>
          <a:p>
            <a:pPr lvl="2"/>
            <a:r>
              <a:rPr lang="nl-BE" dirty="0"/>
              <a:t>Softwareontwikkeling</a:t>
            </a:r>
          </a:p>
          <a:p>
            <a:pPr lvl="2"/>
            <a:r>
              <a:rPr lang="nl-BE" dirty="0"/>
              <a:t>Informatie- en databeheer</a:t>
            </a:r>
          </a:p>
          <a:p>
            <a:r>
              <a:rPr lang="nl-BE" sz="2400" dirty="0"/>
              <a:t>Bedrijfswetenschappen 2 uur:</a:t>
            </a:r>
          </a:p>
          <a:p>
            <a:pPr lvl="2"/>
            <a:r>
              <a:rPr lang="nl-BE" dirty="0"/>
              <a:t>Algemene economie</a:t>
            </a:r>
          </a:p>
          <a:p>
            <a:pPr lvl="2"/>
            <a:r>
              <a:rPr lang="nl-BE" dirty="0"/>
              <a:t>Bedrijfswetenschappen</a:t>
            </a:r>
          </a:p>
          <a:p>
            <a:pPr lvl="2"/>
            <a:r>
              <a:rPr lang="nl-BE" dirty="0"/>
              <a:t>Digitaal ondernemen</a:t>
            </a:r>
          </a:p>
          <a:p>
            <a:pPr lvl="2"/>
            <a:r>
              <a:rPr lang="nl-BE" dirty="0" err="1"/>
              <a:t>Onderzoekscompetentie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4530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/>
              <a:t>Informaticawetenschappen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205333E-D774-A8CE-1972-1B6F7CF4B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99511"/>
              </p:ext>
            </p:extLst>
          </p:nvPr>
        </p:nvGraphicFramePr>
        <p:xfrm>
          <a:off x="239413" y="365125"/>
          <a:ext cx="5584444" cy="56731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7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400" b="1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BIW</a:t>
                      </a:r>
                      <a:endParaRPr lang="nl-BE" sz="1400" dirty="0">
                        <a:latin typeface="Arial"/>
                        <a:cs typeface="Arial"/>
                      </a:endParaRPr>
                    </a:p>
                  </a:txBody>
                  <a:tcPr marL="0" marR="0" marT="3615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25336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50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nl-BE" sz="8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6611" marB="0">
                    <a:lnL w="285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661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661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00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45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45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45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Esthetica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Informaticawetenschappen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7615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76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76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214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6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Algoritmen</a:t>
                      </a:r>
                      <a:r>
                        <a:rPr lang="nl-BE" sz="6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6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programmeren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51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214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Softwareontwikkeling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51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214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6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Informatie-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600" i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databeheer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51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4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Bedrijfswetenschappen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8117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811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811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214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Algemene</a:t>
                      </a:r>
                      <a:r>
                        <a:rPr lang="nl-BE" sz="600" i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5147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214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Bedrijfswetenschappen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5147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8559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Digitaal</a:t>
                      </a:r>
                      <a:r>
                        <a:rPr lang="nl-BE" sz="600" i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ondernemen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4644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8559"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nl-BE" sz="6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Onderzoekscompetentie</a:t>
                      </a:r>
                      <a:endParaRPr lang="nl-BE" sz="600">
                        <a:latin typeface="Arial"/>
                        <a:cs typeface="Arial"/>
                      </a:endParaRPr>
                    </a:p>
                  </a:txBody>
                  <a:tcPr marL="0" marR="0" marT="34644" marB="0">
                    <a:lnL w="53975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754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Communicatiewetenschappen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51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51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251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800">
                        <a:latin typeface="Arial MT"/>
                        <a:cs typeface="Arial MT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25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b="1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800">
                        <a:latin typeface="Arial"/>
                        <a:cs typeface="Arial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800">
                        <a:latin typeface="Arial"/>
                        <a:cs typeface="Arial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R="28829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8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800" dirty="0">
                        <a:latin typeface="Arial"/>
                        <a:cs typeface="Arial"/>
                      </a:endParaRPr>
                    </a:p>
                  </a:txBody>
                  <a:tcPr marL="0" marR="0" marT="36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375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6505"/>
            <a:ext cx="10515600" cy="1325563"/>
          </a:xfrm>
        </p:spPr>
        <p:txBody>
          <a:bodyPr/>
          <a:lstStyle/>
          <a:p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 err="1"/>
              <a:t>Informatiecatiewetenschappen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5261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8BC067D2-B2DF-326C-70DB-2CED3E82F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253147"/>
            <a:ext cx="10954107" cy="385840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nl-BE" dirty="0"/>
              <a:t>Je bent geboeid door softwareontwikkeling en de analyse en het beheren van data. </a:t>
            </a:r>
          </a:p>
          <a:p>
            <a:pPr>
              <a:lnSpc>
                <a:spcPct val="120000"/>
              </a:lnSpc>
            </a:pPr>
            <a:r>
              <a:rPr lang="nl-BE" dirty="0"/>
              <a:t>Je wilt toepassingen ontwikkelen voor de dienstensector waarin data softwarematig worden benaderd.</a:t>
            </a:r>
          </a:p>
          <a:p>
            <a:pPr>
              <a:lnSpc>
                <a:spcPct val="120000"/>
              </a:lnSpc>
            </a:pPr>
            <a:r>
              <a:rPr lang="nl-BE" dirty="0"/>
              <a:t>Je hebt interesse in (</a:t>
            </a:r>
            <a:r>
              <a:rPr lang="nl-BE" dirty="0" err="1"/>
              <a:t>bedrijfs</a:t>
            </a:r>
            <a:r>
              <a:rPr lang="nl-BE" dirty="0"/>
              <a:t>)economische thema’s. </a:t>
            </a:r>
          </a:p>
          <a:p>
            <a:pPr>
              <a:lnSpc>
                <a:spcPct val="120000"/>
              </a:lnSpc>
            </a:pPr>
            <a:r>
              <a:rPr lang="nl-BE" dirty="0"/>
              <a:t>Je zet wiskundige vaardigheden in. Je kan wiskundig abstracte concepten hanteren en gebruikt ze bij het oplossen van problemen.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solidFill>
                  <a:srgbClr val="111111"/>
                </a:solidFill>
              </a:rPr>
              <a:t>Je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bent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geïnteresseerd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in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abstract</a:t>
            </a:r>
            <a:r>
              <a:rPr lang="nl-BE" sz="2800" u="sng" spc="-20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nl-BE" sz="28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economisch </a:t>
            </a:r>
            <a:r>
              <a:rPr lang="nl-BE" sz="2800" spc="-540" dirty="0">
                <a:solidFill>
                  <a:srgbClr val="111111"/>
                </a:solidFill>
              </a:rPr>
              <a:t> </a:t>
            </a:r>
            <a:r>
              <a:rPr lang="nl-BE" sz="2800" u="sng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denken.</a:t>
            </a:r>
            <a:endParaRPr lang="nl-BE" u="sng" dirty="0">
              <a:uFill>
                <a:solidFill>
                  <a:srgbClr val="111111"/>
                </a:solidFill>
              </a:uFill>
            </a:endParaRPr>
          </a:p>
          <a:p>
            <a:pPr>
              <a:lnSpc>
                <a:spcPct val="120000"/>
              </a:lnSpc>
            </a:pPr>
            <a:r>
              <a:rPr lang="nl-BE" sz="2800" dirty="0">
                <a:solidFill>
                  <a:srgbClr val="111111"/>
                </a:solidFill>
              </a:rPr>
              <a:t>Je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hebt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belangstelling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voor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de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economische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actualiteit.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solidFill>
                  <a:srgbClr val="111111"/>
                </a:solidFill>
              </a:rPr>
              <a:t>Je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wil</a:t>
            </a:r>
            <a:r>
              <a:rPr lang="nl-BE" sz="2800" spc="-5" dirty="0">
                <a:solidFill>
                  <a:srgbClr val="111111"/>
                </a:solidFill>
              </a:rPr>
              <a:t> graag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weten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hoe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een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bedrijf</a:t>
            </a:r>
            <a:r>
              <a:rPr lang="nl-BE" sz="2800" spc="-2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werkt.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solidFill>
                  <a:srgbClr val="111111"/>
                </a:solidFill>
              </a:rPr>
              <a:t>Je bent geboeid door </a:t>
            </a:r>
            <a:r>
              <a:rPr lang="nl-BE" sz="2800" u="sng" spc="-5" dirty="0">
                <a:solidFill>
                  <a:srgbClr val="111111"/>
                </a:solidFill>
                <a:uFill>
                  <a:solidFill>
                    <a:srgbClr val="111111"/>
                  </a:solidFill>
                </a:uFill>
              </a:rPr>
              <a:t>informatica</a:t>
            </a:r>
            <a:r>
              <a:rPr lang="nl-BE" sz="2800" spc="-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en hebt een</a:t>
            </a:r>
            <a:r>
              <a:rPr lang="nl-BE" sz="2800" spc="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gezonde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portie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interesse </a:t>
            </a:r>
            <a:r>
              <a:rPr lang="nl-BE" sz="2800" dirty="0">
                <a:solidFill>
                  <a:srgbClr val="111111"/>
                </a:solidFill>
              </a:rPr>
              <a:t>voor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softwaregebruik.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solidFill>
                  <a:srgbClr val="111111"/>
                </a:solidFill>
              </a:rPr>
              <a:t>Je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gaat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kritisch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om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met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informatie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en</a:t>
            </a:r>
            <a:r>
              <a:rPr lang="nl-BE" sz="2800" spc="-10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werkt</a:t>
            </a:r>
            <a:r>
              <a:rPr lang="nl-BE" sz="2800" spc="-15" dirty="0">
                <a:solidFill>
                  <a:srgbClr val="111111"/>
                </a:solidFill>
              </a:rPr>
              <a:t> </a:t>
            </a:r>
            <a:r>
              <a:rPr lang="nl-BE" sz="2800" spc="-5" dirty="0">
                <a:solidFill>
                  <a:srgbClr val="111111"/>
                </a:solidFill>
              </a:rPr>
              <a:t>graag </a:t>
            </a:r>
            <a:r>
              <a:rPr lang="nl-BE" sz="2800" spc="-545" dirty="0">
                <a:solidFill>
                  <a:srgbClr val="111111"/>
                </a:solidFill>
              </a:rPr>
              <a:t> </a:t>
            </a:r>
            <a:r>
              <a:rPr lang="nl-BE" sz="2800" dirty="0">
                <a:solidFill>
                  <a:srgbClr val="111111"/>
                </a:solidFill>
              </a:rPr>
              <a:t>nauwkeurig.</a:t>
            </a:r>
            <a:endParaRPr lang="nl-BE" sz="2800" dirty="0"/>
          </a:p>
          <a:p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882637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6505"/>
            <a:ext cx="10515600" cy="1325563"/>
          </a:xfrm>
        </p:spPr>
        <p:txBody>
          <a:bodyPr/>
          <a:lstStyle/>
          <a:p>
            <a:r>
              <a:rPr lang="nl-BE" dirty="0"/>
              <a:t>Bedrijfsondersteunende </a:t>
            </a:r>
            <a:br>
              <a:rPr lang="nl-BE" dirty="0"/>
            </a:br>
            <a:r>
              <a:rPr lang="nl-BE" dirty="0"/>
              <a:t>Informaticawetenschappen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6615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 lnSpcReduction="10000"/>
          </a:bodyPr>
          <a:lstStyle/>
          <a:p>
            <a:pPr marL="12700" marR="5080">
              <a:lnSpc>
                <a:spcPct val="100000"/>
              </a:lnSpc>
            </a:pPr>
            <a:r>
              <a:rPr lang="nl-BE" sz="2400" spc="-5" dirty="0">
                <a:solidFill>
                  <a:srgbClr val="111111"/>
                </a:solidFill>
              </a:rPr>
              <a:t>Academische</a:t>
            </a:r>
            <a:r>
              <a:rPr lang="nl-BE" sz="2400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en</a:t>
            </a:r>
            <a:r>
              <a:rPr lang="nl-BE" sz="2400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professionele</a:t>
            </a:r>
            <a:r>
              <a:rPr lang="nl-BE" sz="2400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bacheloropleidingen</a:t>
            </a:r>
            <a:r>
              <a:rPr lang="nl-BE" sz="2400" spc="5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die</a:t>
            </a:r>
            <a:r>
              <a:rPr lang="nl-BE" sz="2400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logisch </a:t>
            </a:r>
            <a:r>
              <a:rPr lang="nl-BE" sz="2400" spc="-484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voortvloeien uit het domein Economie </a:t>
            </a:r>
            <a:r>
              <a:rPr lang="nl-BE" sz="2400" dirty="0">
                <a:solidFill>
                  <a:srgbClr val="111111"/>
                </a:solidFill>
              </a:rPr>
              <a:t>&amp;</a:t>
            </a:r>
            <a:r>
              <a:rPr lang="nl-BE" sz="2400" spc="-5" dirty="0">
                <a:solidFill>
                  <a:srgbClr val="111111"/>
                </a:solidFill>
              </a:rPr>
              <a:t> Organisatie:</a:t>
            </a:r>
          </a:p>
          <a:p>
            <a:pPr marL="638175" marR="5080" lvl="3">
              <a:lnSpc>
                <a:spcPct val="100000"/>
              </a:lnSpc>
            </a:pP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Toegepaste</a:t>
            </a:r>
            <a:r>
              <a:rPr lang="nl-BE" sz="20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economische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wetenschappen</a:t>
            </a: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Industriële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wetenschappen en</a:t>
            </a:r>
            <a:r>
              <a:rPr lang="nl-BE" sz="2000" spc="-3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Technologie</a:t>
            </a: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Multimedia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20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communicatietechnologie</a:t>
            </a: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Handelswetenschappen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20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bedrijfskunde</a:t>
            </a:r>
            <a:endParaRPr lang="nl-BE" sz="2000" dirty="0">
              <a:latin typeface="Arial MT"/>
              <a:cs typeface="Arial MT"/>
            </a:endParaRP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 err="1">
                <a:solidFill>
                  <a:srgbClr val="111111"/>
                </a:solidFill>
                <a:latin typeface="Arial MT"/>
                <a:cs typeface="Arial MT"/>
              </a:rPr>
              <a:t>Sociaal-economische</a:t>
            </a:r>
            <a:r>
              <a:rPr lang="nl-BE" sz="2000" spc="-2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wetenschappen</a:t>
            </a: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Onderwijs</a:t>
            </a:r>
            <a:endParaRPr lang="nl-BE" sz="2000" dirty="0">
              <a:latin typeface="Arial MT"/>
              <a:cs typeface="Arial MT"/>
            </a:endParaRPr>
          </a:p>
          <a:p>
            <a:pPr marL="638175" marR="5080" lvl="3">
              <a:lnSpc>
                <a:spcPct val="100000"/>
              </a:lnSpc>
            </a:pPr>
            <a:r>
              <a:rPr lang="nl-BE" sz="2000" spc="-5" dirty="0">
                <a:solidFill>
                  <a:srgbClr val="111111"/>
                </a:solidFill>
                <a:latin typeface="Arial MT"/>
                <a:cs typeface="Arial MT"/>
              </a:rPr>
              <a:t>Informatica</a:t>
            </a:r>
            <a:endParaRPr lang="nl-BE" sz="2000" spc="-5" dirty="0">
              <a:latin typeface="Arial MT"/>
              <a:cs typeface="Arial MT"/>
            </a:endParaRPr>
          </a:p>
          <a:p>
            <a:pPr marL="638175" marR="5080" lvl="3">
              <a:lnSpc>
                <a:spcPct val="100000"/>
              </a:lnSpc>
            </a:pPr>
            <a:r>
              <a:rPr lang="nl-BE" sz="2000" dirty="0">
                <a:solidFill>
                  <a:srgbClr val="111111"/>
                </a:solidFill>
                <a:latin typeface="Arial MT"/>
                <a:cs typeface="Arial MT"/>
              </a:rPr>
              <a:t>…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377170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8">
            <a:extLst>
              <a:ext uri="{FF2B5EF4-FFF2-40B4-BE49-F238E27FC236}">
                <a16:creationId xmlns:a16="http://schemas.microsoft.com/office/drawing/2014/main" id="{4B7312A9-AEF8-DB48-ADF6-738216869F1A}"/>
              </a:ext>
            </a:extLst>
          </p:cNvPr>
          <p:cNvGrpSpPr/>
          <p:nvPr/>
        </p:nvGrpSpPr>
        <p:grpSpPr>
          <a:xfrm>
            <a:off x="1437889" y="113219"/>
            <a:ext cx="8687186" cy="6021962"/>
            <a:chOff x="2400654" y="764704"/>
            <a:chExt cx="5926867" cy="5965860"/>
          </a:xfrm>
        </p:grpSpPr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6CC94408-F941-1219-E38D-BCDF2169AE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0654" y="764704"/>
              <a:ext cx="5926867" cy="5965860"/>
            </a:xfrm>
            <a:prstGeom prst="rect">
              <a:avLst/>
            </a:prstGeom>
          </p:spPr>
        </p:pic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E20454EC-55B1-6204-E0B6-AE19635D926D}"/>
                </a:ext>
              </a:extLst>
            </p:cNvPr>
            <p:cNvSpPr/>
            <p:nvPr/>
          </p:nvSpPr>
          <p:spPr>
            <a:xfrm>
              <a:off x="4355975" y="3933055"/>
              <a:ext cx="3888740" cy="216535"/>
            </a:xfrm>
            <a:custGeom>
              <a:avLst/>
              <a:gdLst/>
              <a:ahLst/>
              <a:cxnLst/>
              <a:rect l="l" t="t" r="r" b="b"/>
              <a:pathLst>
                <a:path w="3888740" h="216535">
                  <a:moveTo>
                    <a:pt x="0" y="0"/>
                  </a:moveTo>
                  <a:lnTo>
                    <a:pt x="3888432" y="0"/>
                  </a:lnTo>
                  <a:lnTo>
                    <a:pt x="3888432" y="216024"/>
                  </a:lnTo>
                  <a:lnTo>
                    <a:pt x="0" y="216024"/>
                  </a:lnTo>
                  <a:lnTo>
                    <a:pt x="0" y="0"/>
                  </a:lnTo>
                  <a:close/>
                </a:path>
                <a:path w="3888740" h="216535">
                  <a:moveTo>
                    <a:pt x="0" y="0"/>
                  </a:moveTo>
                  <a:lnTo>
                    <a:pt x="0" y="216024"/>
                  </a:lnTo>
                  <a:lnTo>
                    <a:pt x="3888432" y="216024"/>
                  </a:lnTo>
                  <a:lnTo>
                    <a:pt x="3888432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A4D51663-6A7C-B86D-2D02-380C721A47A9}"/>
                </a:ext>
              </a:extLst>
            </p:cNvPr>
            <p:cNvSpPr/>
            <p:nvPr/>
          </p:nvSpPr>
          <p:spPr>
            <a:xfrm>
              <a:off x="4342895" y="5157191"/>
              <a:ext cx="3888740" cy="216535"/>
            </a:xfrm>
            <a:custGeom>
              <a:avLst/>
              <a:gdLst/>
              <a:ahLst/>
              <a:cxnLst/>
              <a:rect l="l" t="t" r="r" b="b"/>
              <a:pathLst>
                <a:path w="3888740" h="216535">
                  <a:moveTo>
                    <a:pt x="0" y="0"/>
                  </a:moveTo>
                  <a:lnTo>
                    <a:pt x="3888432" y="0"/>
                  </a:lnTo>
                  <a:lnTo>
                    <a:pt x="3888432" y="216024"/>
                  </a:lnTo>
                  <a:lnTo>
                    <a:pt x="0" y="216024"/>
                  </a:lnTo>
                  <a:lnTo>
                    <a:pt x="0" y="0"/>
                  </a:lnTo>
                  <a:close/>
                </a:path>
                <a:path w="3888740" h="216535">
                  <a:moveTo>
                    <a:pt x="0" y="0"/>
                  </a:moveTo>
                  <a:lnTo>
                    <a:pt x="0" y="216024"/>
                  </a:lnTo>
                  <a:lnTo>
                    <a:pt x="3888432" y="216024"/>
                  </a:lnTo>
                  <a:lnTo>
                    <a:pt x="3888432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962213EF-AF96-A431-C276-ACF637A6598B}"/>
                </a:ext>
              </a:extLst>
            </p:cNvPr>
            <p:cNvSpPr/>
            <p:nvPr/>
          </p:nvSpPr>
          <p:spPr>
            <a:xfrm>
              <a:off x="4342895" y="5425710"/>
              <a:ext cx="3888740" cy="452120"/>
            </a:xfrm>
            <a:custGeom>
              <a:avLst/>
              <a:gdLst/>
              <a:ahLst/>
              <a:cxnLst/>
              <a:rect l="l" t="t" r="r" b="b"/>
              <a:pathLst>
                <a:path w="3888740" h="452120">
                  <a:moveTo>
                    <a:pt x="0" y="0"/>
                  </a:moveTo>
                  <a:lnTo>
                    <a:pt x="3888432" y="0"/>
                  </a:lnTo>
                  <a:lnTo>
                    <a:pt x="3888432" y="451562"/>
                  </a:lnTo>
                  <a:lnTo>
                    <a:pt x="0" y="451562"/>
                  </a:lnTo>
                  <a:lnTo>
                    <a:pt x="0" y="0"/>
                  </a:lnTo>
                  <a:close/>
                </a:path>
                <a:path w="3888740" h="452120">
                  <a:moveTo>
                    <a:pt x="0" y="0"/>
                  </a:moveTo>
                  <a:lnTo>
                    <a:pt x="0" y="451562"/>
                  </a:lnTo>
                  <a:lnTo>
                    <a:pt x="3888432" y="451562"/>
                  </a:lnTo>
                  <a:lnTo>
                    <a:pt x="3888432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C0EDEBBE-0502-508E-DB2A-4E97B9339201}"/>
                </a:ext>
              </a:extLst>
            </p:cNvPr>
            <p:cNvSpPr/>
            <p:nvPr/>
          </p:nvSpPr>
          <p:spPr>
            <a:xfrm>
              <a:off x="4342892" y="2924809"/>
              <a:ext cx="3888740" cy="961390"/>
            </a:xfrm>
            <a:custGeom>
              <a:avLst/>
              <a:gdLst/>
              <a:ahLst/>
              <a:cxnLst/>
              <a:rect l="l" t="t" r="r" b="b"/>
              <a:pathLst>
                <a:path w="3888740" h="961389">
                  <a:moveTo>
                    <a:pt x="3888435" y="0"/>
                  </a:moveTo>
                  <a:lnTo>
                    <a:pt x="3877500" y="0"/>
                  </a:lnTo>
                  <a:lnTo>
                    <a:pt x="3877500" y="11430"/>
                  </a:lnTo>
                  <a:lnTo>
                    <a:pt x="3877500" y="949960"/>
                  </a:lnTo>
                  <a:lnTo>
                    <a:pt x="10922" y="949960"/>
                  </a:lnTo>
                  <a:lnTo>
                    <a:pt x="10922" y="11430"/>
                  </a:lnTo>
                  <a:lnTo>
                    <a:pt x="3877500" y="11430"/>
                  </a:lnTo>
                  <a:lnTo>
                    <a:pt x="3877500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0" y="949960"/>
                  </a:lnTo>
                  <a:lnTo>
                    <a:pt x="0" y="961390"/>
                  </a:lnTo>
                  <a:lnTo>
                    <a:pt x="3888435" y="961390"/>
                  </a:lnTo>
                  <a:lnTo>
                    <a:pt x="3888435" y="950391"/>
                  </a:lnTo>
                  <a:lnTo>
                    <a:pt x="3888435" y="949960"/>
                  </a:lnTo>
                  <a:lnTo>
                    <a:pt x="3888435" y="11430"/>
                  </a:lnTo>
                  <a:lnTo>
                    <a:pt x="3888435" y="11074"/>
                  </a:lnTo>
                  <a:lnTo>
                    <a:pt x="388843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AC064AED-0A8C-3E9A-7756-947BA46DD7E3}"/>
                </a:ext>
              </a:extLst>
            </p:cNvPr>
            <p:cNvSpPr/>
            <p:nvPr/>
          </p:nvSpPr>
          <p:spPr>
            <a:xfrm>
              <a:off x="4342896" y="2924944"/>
              <a:ext cx="3888740" cy="961390"/>
            </a:xfrm>
            <a:custGeom>
              <a:avLst/>
              <a:gdLst/>
              <a:ahLst/>
              <a:cxnLst/>
              <a:rect l="l" t="t" r="r" b="b"/>
              <a:pathLst>
                <a:path w="3888740" h="961389">
                  <a:moveTo>
                    <a:pt x="0" y="0"/>
                  </a:moveTo>
                  <a:lnTo>
                    <a:pt x="3888432" y="0"/>
                  </a:lnTo>
                  <a:lnTo>
                    <a:pt x="3888432" y="961183"/>
                  </a:lnTo>
                  <a:lnTo>
                    <a:pt x="0" y="961183"/>
                  </a:lnTo>
                  <a:lnTo>
                    <a:pt x="0" y="0"/>
                  </a:lnTo>
                  <a:close/>
                </a:path>
                <a:path w="3888740" h="961389">
                  <a:moveTo>
                    <a:pt x="10928" y="10928"/>
                  </a:moveTo>
                  <a:lnTo>
                    <a:pt x="10928" y="950254"/>
                  </a:lnTo>
                  <a:lnTo>
                    <a:pt x="3877503" y="950254"/>
                  </a:lnTo>
                  <a:lnTo>
                    <a:pt x="3877503" y="10928"/>
                  </a:lnTo>
                  <a:lnTo>
                    <a:pt x="10928" y="10928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835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DOORSTROOM en ARBEIDSMARKT</a:t>
            </a:r>
            <a:br>
              <a:rPr lang="nl-BE" dirty="0"/>
            </a:br>
            <a:r>
              <a:rPr lang="nl-BE" dirty="0"/>
              <a:t>Dubbele finaliteit</a:t>
            </a:r>
          </a:p>
        </p:txBody>
      </p:sp>
    </p:spTree>
    <p:extLst>
      <p:ext uri="{BB962C8B-B14F-4D97-AF65-F5344CB8AC3E}">
        <p14:creationId xmlns:p14="http://schemas.microsoft.com/office/powerpoint/2010/main" val="4057924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7783712">
            <a:off x="3779964" y="62171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31744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9E762-E01E-9450-E14F-FD3954DD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In</a:t>
            </a:r>
            <a:r>
              <a:rPr lang="nl-BE" sz="2800" spc="-6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de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dubbele</a:t>
            </a:r>
            <a:r>
              <a:rPr lang="nl-BE" sz="2800" spc="-6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finaliteit</a:t>
            </a:r>
            <a:r>
              <a:rPr lang="nl-BE" sz="2800" spc="-6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worden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u="sng" spc="-55" dirty="0">
                <a:solidFill>
                  <a:srgbClr val="C00000"/>
                </a:solidFill>
                <a:latin typeface="Arial MT"/>
                <a:cs typeface="Arial MT"/>
              </a:rPr>
              <a:t>alle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leerlingen</a:t>
            </a:r>
            <a:r>
              <a:rPr lang="nl-BE" sz="2800" spc="-5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spc="-10" dirty="0">
                <a:solidFill>
                  <a:srgbClr val="C00000"/>
                </a:solidFill>
                <a:latin typeface="Arial MT"/>
                <a:cs typeface="Arial MT"/>
              </a:rPr>
              <a:t>uitgedaagd </a:t>
            </a:r>
            <a:r>
              <a:rPr lang="nl-BE" sz="2800" dirty="0">
                <a:solidFill>
                  <a:srgbClr val="C00000"/>
                </a:solidFill>
                <a:latin typeface="Arial MT"/>
                <a:cs typeface="Arial MT"/>
              </a:rPr>
              <a:t>om</a:t>
            </a:r>
            <a:r>
              <a:rPr lang="nl-BE" sz="2800" spc="-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nl-BE" sz="2800" spc="-50" dirty="0">
                <a:solidFill>
                  <a:srgbClr val="C00000"/>
                </a:solidFill>
                <a:latin typeface="Arial MT"/>
                <a:cs typeface="Arial MT"/>
              </a:rPr>
              <a:t>…</a:t>
            </a:r>
            <a:endParaRPr lang="nl-BE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0C28C-D176-DB30-D8BC-54A0F141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endParaRPr lang="nl-BE" b="1" dirty="0">
              <a:solidFill>
                <a:srgbClr val="111111"/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b="1" dirty="0">
                <a:solidFill>
                  <a:srgbClr val="111111"/>
                </a:solidFill>
              </a:rPr>
              <a:t>relaties</a:t>
            </a:r>
            <a:r>
              <a:rPr lang="nl-BE" b="1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leggen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tussen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verschillende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b="1" spc="-10" dirty="0">
                <a:solidFill>
                  <a:srgbClr val="111111"/>
                </a:solidFill>
              </a:rPr>
              <a:t>economische actoren;</a:t>
            </a: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marktwerking</a:t>
            </a:r>
            <a:r>
              <a:rPr lang="nl-BE" b="1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analyseren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rol</a:t>
            </a:r>
            <a:r>
              <a:rPr lang="nl-BE" spc="-1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van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spc="-10" dirty="0">
                <a:solidFill>
                  <a:srgbClr val="111111"/>
                </a:solidFill>
              </a:rPr>
              <a:t>overheid </a:t>
            </a:r>
            <a:r>
              <a:rPr lang="nl-BE" dirty="0">
                <a:solidFill>
                  <a:srgbClr val="111111"/>
                </a:solidFill>
              </a:rPr>
              <a:t>bij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dirty="0" err="1">
                <a:solidFill>
                  <a:srgbClr val="111111"/>
                </a:solidFill>
              </a:rPr>
              <a:t>marktfalen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spc="-10" dirty="0">
                <a:solidFill>
                  <a:srgbClr val="111111"/>
                </a:solidFill>
              </a:rPr>
              <a:t>beschrijven;</a:t>
            </a: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</a:rPr>
              <a:t>vanuit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een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ruimer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perspectief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na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te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denken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spc="-20" dirty="0">
                <a:solidFill>
                  <a:srgbClr val="111111"/>
                </a:solidFill>
              </a:rPr>
              <a:t>over </a:t>
            </a:r>
            <a:r>
              <a:rPr lang="nl-BE" sz="2000" b="1" dirty="0">
                <a:solidFill>
                  <a:srgbClr val="111111"/>
                </a:solidFill>
              </a:rPr>
              <a:t>economische</a:t>
            </a:r>
            <a:r>
              <a:rPr lang="nl-BE" sz="2000" b="1" spc="-4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groei</a:t>
            </a:r>
            <a:r>
              <a:rPr lang="nl-BE" sz="2000" b="1" spc="-25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en</a:t>
            </a:r>
            <a:r>
              <a:rPr lang="nl-BE" sz="2000" b="1" spc="-30" dirty="0">
                <a:solidFill>
                  <a:srgbClr val="111111"/>
                </a:solidFill>
              </a:rPr>
              <a:t> </a:t>
            </a:r>
            <a:r>
              <a:rPr lang="nl-BE" sz="2000" b="1" spc="-10" dirty="0">
                <a:solidFill>
                  <a:srgbClr val="111111"/>
                </a:solidFill>
              </a:rPr>
              <a:t>welvaart</a:t>
            </a:r>
            <a:r>
              <a:rPr lang="nl-BE" sz="2000" spc="-10" dirty="0">
                <a:solidFill>
                  <a:srgbClr val="111111"/>
                </a:solidFill>
              </a:rPr>
              <a:t>;</a:t>
            </a:r>
            <a:endParaRPr lang="nl-BE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sz="2000" dirty="0">
                <a:solidFill>
                  <a:srgbClr val="111111"/>
                </a:solidFill>
              </a:rPr>
              <a:t>zich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te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verdiepen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bedrijfseconomische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thema’s</a:t>
            </a:r>
            <a:r>
              <a:rPr lang="nl-BE" sz="2000" spc="-3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zoals </a:t>
            </a:r>
            <a:r>
              <a:rPr lang="nl-BE" sz="2000" b="1" dirty="0">
                <a:solidFill>
                  <a:srgbClr val="111111"/>
                </a:solidFill>
              </a:rPr>
              <a:t>fiscaliteit</a:t>
            </a:r>
            <a:r>
              <a:rPr lang="nl-BE" sz="2000" b="1" spc="-15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en</a:t>
            </a:r>
            <a:r>
              <a:rPr lang="nl-BE" sz="2000" b="1" spc="-25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marketing-</a:t>
            </a:r>
            <a:r>
              <a:rPr lang="nl-BE" sz="2000" b="1" spc="-2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en</a:t>
            </a:r>
            <a:r>
              <a:rPr lang="nl-BE" sz="2000" b="1" spc="-25" dirty="0">
                <a:solidFill>
                  <a:srgbClr val="111111"/>
                </a:solidFill>
              </a:rPr>
              <a:t> </a:t>
            </a:r>
            <a:r>
              <a:rPr lang="nl-BE" sz="2000" b="1" spc="-10" dirty="0">
                <a:solidFill>
                  <a:srgbClr val="111111"/>
                </a:solidFill>
              </a:rPr>
              <a:t>bedrijfsstrategie</a:t>
            </a:r>
            <a:r>
              <a:rPr lang="nl-BE" sz="2000" spc="-10" dirty="0">
                <a:solidFill>
                  <a:srgbClr val="111111"/>
                </a:solidFill>
              </a:rPr>
              <a:t>;</a:t>
            </a:r>
            <a:endParaRPr lang="nl-BE" spc="-1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5612" marR="5080" lvl="2">
              <a:lnSpc>
                <a:spcPct val="100000"/>
              </a:lnSpc>
              <a:spcBef>
                <a:spcPts val="100"/>
              </a:spcBef>
            </a:pPr>
            <a:r>
              <a:rPr lang="nl-BE" sz="2000" b="1" dirty="0">
                <a:solidFill>
                  <a:srgbClr val="111111"/>
                </a:solidFill>
              </a:rPr>
              <a:t>digitale</a:t>
            </a:r>
            <a:r>
              <a:rPr lang="nl-BE" sz="2000" b="1" spc="-2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competenties</a:t>
            </a:r>
            <a:r>
              <a:rPr lang="nl-BE" sz="2000" b="1" spc="-30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te</a:t>
            </a:r>
            <a:r>
              <a:rPr lang="nl-BE" sz="2000" b="1" spc="-25" dirty="0">
                <a:solidFill>
                  <a:srgbClr val="111111"/>
                </a:solidFill>
              </a:rPr>
              <a:t> </a:t>
            </a:r>
            <a:r>
              <a:rPr lang="nl-BE" sz="2000" b="1" dirty="0">
                <a:solidFill>
                  <a:srgbClr val="111111"/>
                </a:solidFill>
              </a:rPr>
              <a:t>versterken</a:t>
            </a:r>
            <a:r>
              <a:rPr lang="nl-BE" sz="2000" b="1" spc="-2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een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wereld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waarin </a:t>
            </a:r>
            <a:r>
              <a:rPr lang="nl-BE" sz="2000" dirty="0">
                <a:solidFill>
                  <a:srgbClr val="111111"/>
                </a:solidFill>
              </a:rPr>
              <a:t>de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goederen-</a:t>
            </a:r>
            <a:r>
              <a:rPr lang="nl-BE" sz="2000" dirty="0">
                <a:solidFill>
                  <a:srgbClr val="111111"/>
                </a:solidFill>
              </a:rPr>
              <a:t>,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documenten-</a:t>
            </a:r>
            <a:r>
              <a:rPr lang="nl-BE" sz="2000" spc="-2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informatiestroom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sterke </a:t>
            </a:r>
            <a:r>
              <a:rPr lang="nl-BE" sz="2000" dirty="0">
                <a:solidFill>
                  <a:srgbClr val="111111"/>
                </a:solidFill>
              </a:rPr>
              <a:t>mate</a:t>
            </a:r>
            <a:r>
              <a:rPr lang="nl-BE" sz="2000" spc="-4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gedigitaliseerd</a:t>
            </a:r>
            <a:r>
              <a:rPr lang="nl-BE" sz="2000" spc="-45" dirty="0">
                <a:solidFill>
                  <a:srgbClr val="111111"/>
                </a:solidFill>
              </a:rPr>
              <a:t> </a:t>
            </a:r>
            <a:r>
              <a:rPr lang="nl-BE" sz="2000" spc="-20" dirty="0">
                <a:solidFill>
                  <a:srgbClr val="111111"/>
                </a:solidFill>
              </a:rPr>
              <a:t>zijn.</a:t>
            </a:r>
            <a:endParaRPr lang="nl-BE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855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46086-E59A-45F6-22A7-B656FBC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 &amp;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C77CE1-6613-9320-0BBD-7664B0235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690688"/>
            <a:ext cx="11769971" cy="4351338"/>
          </a:xfrm>
        </p:spPr>
        <p:txBody>
          <a:bodyPr>
            <a:normAutofit/>
          </a:bodyPr>
          <a:lstStyle/>
          <a:p>
            <a:pPr algn="l" fontAlgn="base"/>
            <a:r>
              <a:rPr lang="nl-BE" b="0" i="0" dirty="0">
                <a:solidFill>
                  <a:srgbClr val="333333"/>
                </a:solidFill>
                <a:effectLst/>
              </a:rPr>
              <a:t>Het domein Economie en Organisatie is iets voor jou als:</a:t>
            </a: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sterk geïnteresseerd bent in economie, boekhouden, administratie en/of informatica;</a:t>
            </a:r>
          </a:p>
          <a:p>
            <a:pPr lvl="2" fontAlgn="base"/>
            <a:endParaRPr lang="nl-BE" b="0" i="0" dirty="0">
              <a:solidFill>
                <a:srgbClr val="333333"/>
              </a:solidFill>
              <a:effectLst/>
            </a:endParaRP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ook nog een uitgebreid pakket lesuren talen, wetenschappen en/of wiskunde wil;</a:t>
            </a:r>
          </a:p>
          <a:p>
            <a:pPr lvl="2" fontAlgn="base"/>
            <a:endParaRPr lang="nl-BE" dirty="0">
              <a:solidFill>
                <a:srgbClr val="333333"/>
              </a:solidFill>
            </a:endParaRPr>
          </a:p>
          <a:p>
            <a:pPr lvl="2" fontAlgn="base"/>
            <a:r>
              <a:rPr lang="nl-BE" b="0" i="0" dirty="0">
                <a:solidFill>
                  <a:srgbClr val="333333"/>
                </a:solidFill>
                <a:effectLst/>
              </a:rPr>
              <a:t>je geboeid bent door het commerciële aspect (kopen/verkopen) en je graag wil ondernemen, organiseren, ...</a:t>
            </a:r>
          </a:p>
          <a:p>
            <a:pPr lvl="2" fontAlgn="base"/>
            <a:endParaRPr lang="nl-BE" b="0" i="0" dirty="0">
              <a:solidFill>
                <a:srgbClr val="333333"/>
              </a:solidFill>
              <a:effectLst/>
            </a:endParaRPr>
          </a:p>
          <a:p>
            <a:pPr algn="l" fontAlgn="base"/>
            <a:r>
              <a:rPr lang="nl-BE" b="0" i="0" dirty="0">
                <a:solidFill>
                  <a:srgbClr val="333333"/>
                </a:solidFill>
                <a:effectLst/>
              </a:rPr>
              <a:t>Studierichtingen binnen dit domein vind je in alle </a:t>
            </a:r>
            <a:r>
              <a:rPr lang="nl-BE" b="0" i="0" dirty="0" err="1">
                <a:solidFill>
                  <a:srgbClr val="333333"/>
                </a:solidFill>
                <a:effectLst/>
              </a:rPr>
              <a:t>finaliteiten</a:t>
            </a:r>
            <a:r>
              <a:rPr lang="nl-BE" b="0" i="0" dirty="0">
                <a:solidFill>
                  <a:srgbClr val="333333"/>
                </a:solidFill>
                <a:effectLst/>
              </a:rPr>
              <a:t>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9027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Bedrijfsorganisatie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en arbeidsmarkt</a:t>
            </a:r>
          </a:p>
        </p:txBody>
      </p:sp>
    </p:spTree>
    <p:extLst>
      <p:ext uri="{BB962C8B-B14F-4D97-AF65-F5344CB8AC3E}">
        <p14:creationId xmlns:p14="http://schemas.microsoft.com/office/powerpoint/2010/main" val="1825118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Bedrijfsorganisatie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tweede graad een algemene vorming kregen</a:t>
            </a:r>
          </a:p>
          <a:p>
            <a:r>
              <a:rPr lang="nl-BE" sz="2400" dirty="0"/>
              <a:t>Richtingen die gericht zijn op economie en organisatie</a:t>
            </a:r>
          </a:p>
        </p:txBody>
      </p:sp>
    </p:spTree>
    <p:extLst>
      <p:ext uri="{BB962C8B-B14F-4D97-AF65-F5344CB8AC3E}">
        <p14:creationId xmlns:p14="http://schemas.microsoft.com/office/powerpoint/2010/main" val="4042751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188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Bedrijf en organisatie</a:t>
            </a:r>
          </a:p>
          <a:p>
            <a:r>
              <a:rPr lang="nl-BE" sz="2400" dirty="0"/>
              <a:t>Bedrijfswetenschappen</a:t>
            </a:r>
          </a:p>
          <a:p>
            <a:r>
              <a:rPr lang="nl-BE" sz="2400" dirty="0"/>
              <a:t>Economische wetenschappen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Bedrijfsorganisatie</a:t>
            </a:r>
          </a:p>
        </p:txBody>
      </p:sp>
    </p:spTree>
    <p:extLst>
      <p:ext uri="{BB962C8B-B14F-4D97-AF65-F5344CB8AC3E}">
        <p14:creationId xmlns:p14="http://schemas.microsoft.com/office/powerpoint/2010/main" val="3999102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Bedrijfsorganisatie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6518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Bedrijfsorganisatie 12 uur:</a:t>
            </a:r>
          </a:p>
          <a:p>
            <a:pPr lvl="2"/>
            <a:r>
              <a:rPr lang="nl-BE" dirty="0"/>
              <a:t>Economie </a:t>
            </a:r>
          </a:p>
          <a:p>
            <a:pPr lvl="2"/>
            <a:r>
              <a:rPr lang="nl-BE" dirty="0"/>
              <a:t>Werking van een onderneming</a:t>
            </a:r>
          </a:p>
          <a:p>
            <a:pPr lvl="2"/>
            <a:r>
              <a:rPr lang="nl-BE" dirty="0"/>
              <a:t>Financieel beheer</a:t>
            </a:r>
          </a:p>
          <a:p>
            <a:pPr lvl="2"/>
            <a:r>
              <a:rPr lang="nl-BE" dirty="0"/>
              <a:t>Personeelsbeheer</a:t>
            </a:r>
          </a:p>
          <a:p>
            <a:pPr lvl="2"/>
            <a:r>
              <a:rPr lang="nl-BE" dirty="0"/>
              <a:t>Werkplekleren en stages</a:t>
            </a:r>
          </a:p>
          <a:p>
            <a:pPr lvl="2"/>
            <a:endParaRPr lang="nl-BE" dirty="0"/>
          </a:p>
          <a:p>
            <a:r>
              <a:rPr lang="nl-BE" sz="2400" dirty="0">
                <a:solidFill>
                  <a:srgbClr val="111111"/>
                </a:solidFill>
              </a:rPr>
              <a:t>Competenties</a:t>
            </a:r>
            <a:r>
              <a:rPr lang="nl-BE" sz="2400" spc="-5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zijn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gerelateerd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aan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de</a:t>
            </a:r>
            <a:r>
              <a:rPr lang="nl-BE" sz="2400" spc="-60" dirty="0">
                <a:solidFill>
                  <a:srgbClr val="111111"/>
                </a:solidFill>
              </a:rPr>
              <a:t> beroepskwalificaties (</a:t>
            </a:r>
            <a:r>
              <a:rPr lang="nl-BE" sz="2400" spc="-20" dirty="0">
                <a:solidFill>
                  <a:srgbClr val="111111"/>
                </a:solidFill>
              </a:rPr>
              <a:t>BK):</a:t>
            </a:r>
            <a:endParaRPr lang="nl-BE" sz="2400" dirty="0"/>
          </a:p>
          <a:p>
            <a:pPr marL="520700" lvl="1">
              <a:lnSpc>
                <a:spcPct val="100000"/>
              </a:lnSpc>
            </a:pPr>
            <a:r>
              <a:rPr lang="nl-BE" sz="2000" b="1" spc="-10" dirty="0">
                <a:solidFill>
                  <a:srgbClr val="912427"/>
                </a:solidFill>
              </a:rPr>
              <a:t>Boekhoudkundig</a:t>
            </a:r>
            <a:r>
              <a:rPr lang="nl-BE" sz="2000" b="1" spc="-25" dirty="0">
                <a:solidFill>
                  <a:srgbClr val="912427"/>
                </a:solidFill>
              </a:rPr>
              <a:t> </a:t>
            </a:r>
            <a:r>
              <a:rPr lang="nl-BE" sz="2000" b="1" dirty="0">
                <a:solidFill>
                  <a:srgbClr val="912427"/>
                </a:solidFill>
              </a:rPr>
              <a:t>assistent</a:t>
            </a:r>
            <a:r>
              <a:rPr lang="nl-BE" sz="2000" b="1" spc="-45" dirty="0">
                <a:solidFill>
                  <a:srgbClr val="912427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en</a:t>
            </a:r>
            <a:r>
              <a:rPr lang="nl-BE" sz="2000" spc="-40" dirty="0">
                <a:solidFill>
                  <a:srgbClr val="111111"/>
                </a:solidFill>
              </a:rPr>
              <a:t> </a:t>
            </a:r>
            <a:r>
              <a:rPr lang="nl-BE" sz="2000" b="1" spc="-10" dirty="0">
                <a:solidFill>
                  <a:srgbClr val="912427"/>
                </a:solidFill>
              </a:rPr>
              <a:t>HR-assistent</a:t>
            </a:r>
            <a:endParaRPr lang="nl-BE" sz="2000" dirty="0"/>
          </a:p>
          <a:p>
            <a:pPr lvl="2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0617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Bedrijfsorganisatie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8917D94A-CC7E-39D6-BF6B-06918DA52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22393"/>
              </p:ext>
            </p:extLst>
          </p:nvPr>
        </p:nvGraphicFramePr>
        <p:xfrm>
          <a:off x="838200" y="643813"/>
          <a:ext cx="4805491" cy="5374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9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7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BO</a:t>
                      </a:r>
                      <a:endParaRPr lang="nl-BE" sz="1700">
                        <a:latin typeface="Arial"/>
                        <a:cs typeface="Arial"/>
                      </a:endParaRPr>
                    </a:p>
                  </a:txBody>
                  <a:tcPr marL="0" marR="0" marT="421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31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70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Bedrijfsorganisatie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nl-BE" sz="900" spc="-2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714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312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618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Werking</a:t>
                      </a:r>
                      <a:r>
                        <a:rPr lang="nl-BE" sz="9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lang="nl-BE" sz="9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lang="nl-BE" sz="900" i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312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87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Financieel</a:t>
                      </a:r>
                      <a:r>
                        <a:rPr lang="nl-BE" sz="900" i="1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beheer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87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Personeelsbeheer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87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Werkplekleren</a:t>
                      </a:r>
                      <a:r>
                        <a:rPr lang="nl-BE" sz="900" i="1" spc="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900" i="1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stages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47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87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2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71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60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Bedrijfsorganisatie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Leerlingen</a:t>
            </a:r>
            <a:r>
              <a:rPr lang="nl-BE" sz="2400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die</a:t>
            </a:r>
            <a:r>
              <a:rPr lang="nl-BE" sz="2400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kiezen</a:t>
            </a:r>
            <a:r>
              <a:rPr lang="nl-BE" sz="2400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400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Bedrijfsorganisatie</a:t>
            </a:r>
            <a:r>
              <a:rPr lang="nl-BE" sz="2400" spc="-45" dirty="0">
                <a:solidFill>
                  <a:srgbClr val="111111"/>
                </a:solidFill>
                <a:latin typeface="Arial MT"/>
                <a:cs typeface="Arial MT"/>
              </a:rPr>
              <a:t>…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nl-BE" sz="2000" spc="-45" dirty="0">
              <a:solidFill>
                <a:srgbClr val="111111"/>
              </a:solidFill>
              <a:latin typeface="Arial MT"/>
              <a:cs typeface="Arial MT"/>
            </a:endParaRP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werken</a:t>
            </a:r>
            <a:r>
              <a:rPr lang="nl-BE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graag</a:t>
            </a:r>
            <a:r>
              <a:rPr lang="nl-BE" spc="-3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met</a:t>
            </a:r>
            <a:r>
              <a:rPr lang="nl-BE" spc="-3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ondernemingscijfers</a:t>
            </a:r>
            <a:r>
              <a:rPr lang="nl-BE" spc="-3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pc="-3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versterken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hun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competenties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in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b="1" dirty="0">
                <a:solidFill>
                  <a:srgbClr val="111111"/>
                </a:solidFill>
                <a:latin typeface="Arial"/>
                <a:cs typeface="Arial"/>
              </a:rPr>
              <a:t>accounting</a:t>
            </a:r>
            <a:r>
              <a:rPr lang="nl-BE" b="1" spc="-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b="1" spc="-10" dirty="0">
                <a:solidFill>
                  <a:srgbClr val="111111"/>
                </a:solidFill>
                <a:latin typeface="Arial"/>
                <a:cs typeface="Arial"/>
              </a:rPr>
              <a:t>financieel beheer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;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verdiepen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zich</a:t>
            </a:r>
            <a:r>
              <a:rPr lang="nl-BE" spc="-7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in</a:t>
            </a:r>
            <a:r>
              <a:rPr lang="nl-BE" spc="-6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b="1" dirty="0">
                <a:solidFill>
                  <a:srgbClr val="111111"/>
                </a:solidFill>
                <a:latin typeface="Arial"/>
                <a:cs typeface="Arial"/>
              </a:rPr>
              <a:t>HR</a:t>
            </a:r>
            <a:r>
              <a:rPr lang="nl-BE" b="1" spc="-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b="1" dirty="0">
                <a:solidFill>
                  <a:srgbClr val="111111"/>
                </a:solidFill>
                <a:latin typeface="Arial"/>
                <a:cs typeface="Arial"/>
              </a:rPr>
              <a:t>topics</a:t>
            </a:r>
            <a:r>
              <a:rPr lang="nl-BE" b="1" spc="-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waaronder</a:t>
            </a:r>
            <a:r>
              <a:rPr lang="nl-BE" spc="-6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rekrutering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25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selectie,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sociaal</a:t>
            </a:r>
            <a:r>
              <a:rPr lang="nl-BE" spc="-6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overleg,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tewerkstelling</a:t>
            </a:r>
            <a:r>
              <a:rPr lang="nl-BE" spc="-6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pc="-7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verloning;</a:t>
            </a:r>
            <a:endParaRPr lang="nl-BE" spc="-10" dirty="0">
              <a:latin typeface="Arial MT"/>
              <a:cs typeface="Arial MT"/>
            </a:endParaRP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willen</a:t>
            </a:r>
            <a:r>
              <a:rPr lang="nl-BE" spc="-6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meer</a:t>
            </a:r>
            <a:r>
              <a:rPr lang="nl-BE" spc="-5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weten</a:t>
            </a:r>
            <a:r>
              <a:rPr lang="nl-BE" spc="-5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over</a:t>
            </a:r>
            <a:r>
              <a:rPr lang="nl-BE" spc="-5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b="1" dirty="0">
                <a:solidFill>
                  <a:srgbClr val="111111"/>
                </a:solidFill>
                <a:latin typeface="Arial"/>
                <a:cs typeface="Arial"/>
              </a:rPr>
              <a:t>sociale</a:t>
            </a:r>
            <a:r>
              <a:rPr lang="nl-BE" b="1" spc="-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b="1" dirty="0">
                <a:solidFill>
                  <a:srgbClr val="111111"/>
                </a:solidFill>
                <a:latin typeface="Arial"/>
                <a:cs typeface="Arial"/>
              </a:rPr>
              <a:t>wetgeving</a:t>
            </a:r>
            <a:r>
              <a:rPr lang="nl-BE" b="1" spc="-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pc="-25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b="1" spc="-10" dirty="0">
                <a:solidFill>
                  <a:srgbClr val="111111"/>
                </a:solidFill>
                <a:latin typeface="Arial"/>
                <a:cs typeface="Arial"/>
              </a:rPr>
              <a:t>loonberekeningen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;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verwerven</a:t>
            </a:r>
            <a:r>
              <a:rPr lang="nl-BE" spc="-8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competenties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ter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ondersteuning</a:t>
            </a:r>
            <a:r>
              <a:rPr lang="nl-BE" spc="-7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van</a:t>
            </a:r>
            <a:r>
              <a:rPr lang="nl-BE" spc="-7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25" dirty="0">
                <a:solidFill>
                  <a:srgbClr val="111111"/>
                </a:solidFill>
                <a:latin typeface="Arial MT"/>
                <a:cs typeface="Arial MT"/>
              </a:rPr>
              <a:t>de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boekhoud-</a:t>
            </a:r>
            <a:r>
              <a:rPr lang="nl-BE" spc="-6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pc="-5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dirty="0">
                <a:solidFill>
                  <a:srgbClr val="111111"/>
                </a:solidFill>
                <a:latin typeface="Arial MT"/>
                <a:cs typeface="Arial MT"/>
              </a:rPr>
              <a:t>HR</a:t>
            </a:r>
            <a:r>
              <a:rPr lang="nl-BE" spc="-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pc="-10" dirty="0">
                <a:solidFill>
                  <a:srgbClr val="111111"/>
                </a:solidFill>
                <a:latin typeface="Arial MT"/>
                <a:cs typeface="Arial MT"/>
              </a:rPr>
              <a:t>afdeling.</a:t>
            </a:r>
            <a:endParaRPr lang="nl-BE" dirty="0">
              <a:latin typeface="Arial MT"/>
              <a:cs typeface="Arial MT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6905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Bedrijfsorganisatie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9207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97165"/>
            <a:ext cx="3827462" cy="3684588"/>
          </a:xfrm>
        </p:spPr>
        <p:txBody>
          <a:bodyPr>
            <a:normAutofit/>
          </a:bodyPr>
          <a:lstStyle/>
          <a:p>
            <a:pPr marL="12700" marR="5080">
              <a:lnSpc>
                <a:spcPct val="120000"/>
              </a:lnSpc>
            </a:pPr>
            <a:r>
              <a:rPr lang="nl-BE" sz="2000" dirty="0">
                <a:solidFill>
                  <a:srgbClr val="111111"/>
                </a:solidFill>
              </a:rPr>
              <a:t>Professionele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bacheloropleidingen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die</a:t>
            </a:r>
            <a:r>
              <a:rPr lang="nl-BE" sz="2000" spc="-5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logisch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voortvloeien</a:t>
            </a:r>
            <a:r>
              <a:rPr lang="nl-BE" sz="2000" spc="-55" dirty="0">
                <a:solidFill>
                  <a:srgbClr val="111111"/>
                </a:solidFill>
              </a:rPr>
              <a:t> </a:t>
            </a:r>
            <a:r>
              <a:rPr lang="nl-BE" sz="2000" spc="-25" dirty="0">
                <a:solidFill>
                  <a:srgbClr val="111111"/>
                </a:solidFill>
              </a:rPr>
              <a:t>uit </a:t>
            </a:r>
            <a:r>
              <a:rPr lang="nl-BE" sz="2000" dirty="0">
                <a:solidFill>
                  <a:srgbClr val="111111"/>
                </a:solidFill>
              </a:rPr>
              <a:t>het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domein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Economie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&amp;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Organisatie: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Bedrijfsmanagement</a:t>
            </a:r>
            <a:endParaRPr lang="nl-BE" sz="1800" spc="-10" dirty="0"/>
          </a:p>
          <a:p>
            <a:pPr marL="455612" marR="5080" lvl="2">
              <a:lnSpc>
                <a:spcPct val="120000"/>
              </a:lnSpc>
            </a:pPr>
            <a:r>
              <a:rPr lang="nl-BE" sz="1800" dirty="0">
                <a:solidFill>
                  <a:srgbClr val="111111"/>
                </a:solidFill>
              </a:rPr>
              <a:t>Sociale</a:t>
            </a:r>
            <a:r>
              <a:rPr lang="nl-BE" sz="1800" spc="-45" dirty="0">
                <a:solidFill>
                  <a:srgbClr val="111111"/>
                </a:solidFill>
              </a:rPr>
              <a:t> </a:t>
            </a:r>
            <a:r>
              <a:rPr lang="nl-BE" sz="1800" spc="-10" dirty="0">
                <a:solidFill>
                  <a:srgbClr val="111111"/>
                </a:solidFill>
              </a:rPr>
              <a:t>wetenschappen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Bedrijfskunde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Onderwijs</a:t>
            </a:r>
          </a:p>
          <a:p>
            <a:pPr marL="12700" marR="5080">
              <a:lnSpc>
                <a:spcPct val="120000"/>
              </a:lnSpc>
            </a:pPr>
            <a:endParaRPr lang="nl-BE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E3030D72-AA59-483C-7E22-13ED5CB3E0C7}"/>
              </a:ext>
            </a:extLst>
          </p:cNvPr>
          <p:cNvSpPr txBox="1">
            <a:spLocks/>
          </p:cNvSpPr>
          <p:nvPr/>
        </p:nvSpPr>
        <p:spPr>
          <a:xfrm>
            <a:off x="8400887" y="2197165"/>
            <a:ext cx="352052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20000"/>
              </a:lnSpc>
            </a:pPr>
            <a:r>
              <a:rPr lang="nl-BE" sz="2000" dirty="0">
                <a:solidFill>
                  <a:srgbClr val="111111"/>
                </a:solidFill>
              </a:rPr>
              <a:t>Onmiddellijk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aan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de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spc="-20" dirty="0">
                <a:solidFill>
                  <a:srgbClr val="111111"/>
                </a:solidFill>
              </a:rPr>
              <a:t>slag:</a:t>
            </a:r>
          </a:p>
          <a:p>
            <a:pPr marL="455612" lvl="2">
              <a:lnSpc>
                <a:spcPct val="120000"/>
              </a:lnSpc>
            </a:pPr>
            <a:r>
              <a:rPr lang="nl-BE" sz="1800" dirty="0">
                <a:solidFill>
                  <a:srgbClr val="111111"/>
                </a:solidFill>
              </a:rPr>
              <a:t>Boekhoudkundig</a:t>
            </a:r>
            <a:r>
              <a:rPr lang="nl-BE" sz="1800" spc="-70" dirty="0">
                <a:solidFill>
                  <a:srgbClr val="111111"/>
                </a:solidFill>
              </a:rPr>
              <a:t> </a:t>
            </a:r>
            <a:r>
              <a:rPr lang="nl-BE" sz="1800" spc="-10" dirty="0">
                <a:solidFill>
                  <a:srgbClr val="111111"/>
                </a:solidFill>
              </a:rPr>
              <a:t>assistent</a:t>
            </a:r>
          </a:p>
          <a:p>
            <a:pPr marL="455612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HR-assistent</a:t>
            </a:r>
            <a:endParaRPr lang="nl-BE" sz="1800" spc="-10" dirty="0"/>
          </a:p>
          <a:p>
            <a:pPr marL="455612" lvl="2">
              <a:lnSpc>
                <a:spcPct val="120000"/>
              </a:lnSpc>
            </a:pPr>
            <a:r>
              <a:rPr lang="nl-BE" sz="1800" dirty="0">
                <a:solidFill>
                  <a:srgbClr val="111111"/>
                </a:solidFill>
              </a:rPr>
              <a:t>Eigen</a:t>
            </a:r>
            <a:r>
              <a:rPr lang="nl-BE" sz="1800" spc="-25" dirty="0">
                <a:solidFill>
                  <a:srgbClr val="111111"/>
                </a:solidFill>
              </a:rPr>
              <a:t> </a:t>
            </a:r>
            <a:r>
              <a:rPr lang="nl-BE" sz="1800" spc="-20" dirty="0">
                <a:solidFill>
                  <a:srgbClr val="111111"/>
                </a:solidFill>
              </a:rPr>
              <a:t>zaak</a:t>
            </a:r>
            <a:endParaRPr lang="nl-BE" sz="1800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C13D163E-F986-D4DD-33BB-E0776D425AB5}"/>
              </a:ext>
            </a:extLst>
          </p:cNvPr>
          <p:cNvSpPr txBox="1">
            <a:spLocks/>
          </p:cNvSpPr>
          <p:nvPr/>
        </p:nvSpPr>
        <p:spPr>
          <a:xfrm>
            <a:off x="4880914" y="2197165"/>
            <a:ext cx="3306309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20000"/>
              </a:lnSpc>
            </a:pPr>
            <a:r>
              <a:rPr lang="nl-BE" sz="2000" dirty="0">
                <a:solidFill>
                  <a:srgbClr val="111111"/>
                </a:solidFill>
              </a:rPr>
              <a:t>Graduaatsopleidingen</a:t>
            </a:r>
            <a:r>
              <a:rPr lang="nl-BE" sz="2000" spc="-5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binnen</a:t>
            </a:r>
            <a:r>
              <a:rPr lang="nl-BE" sz="2000" spc="-4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het</a:t>
            </a:r>
            <a:r>
              <a:rPr lang="nl-BE" sz="2000" spc="-50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domein: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Se-n-</a:t>
            </a:r>
            <a:r>
              <a:rPr lang="nl-BE" sz="1800" spc="-25" dirty="0">
                <a:solidFill>
                  <a:srgbClr val="111111"/>
                </a:solidFill>
              </a:rPr>
              <a:t>Se</a:t>
            </a:r>
            <a:endParaRPr lang="nl-BE" sz="1800" dirty="0"/>
          </a:p>
          <a:p>
            <a:pPr marL="638175" marR="5080" lvl="3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Verkoop</a:t>
            </a:r>
            <a:r>
              <a:rPr lang="nl-BE" spc="-4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en</a:t>
            </a:r>
            <a:r>
              <a:rPr lang="nl-BE" spc="-40" dirty="0">
                <a:solidFill>
                  <a:srgbClr val="111111"/>
                </a:solidFill>
              </a:rPr>
              <a:t> </a:t>
            </a:r>
            <a:r>
              <a:rPr lang="nl-BE" spc="-10" dirty="0">
                <a:solidFill>
                  <a:srgbClr val="111111"/>
                </a:solidFill>
              </a:rPr>
              <a:t>distributie</a:t>
            </a:r>
            <a:endParaRPr lang="nl-BE" dirty="0"/>
          </a:p>
          <a:p>
            <a:pPr marL="638175" marR="5080" lvl="3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KMO-administratie</a:t>
            </a:r>
          </a:p>
          <a:p>
            <a:pPr marL="638175" marR="5080" lvl="3">
              <a:lnSpc>
                <a:spcPct val="120000"/>
              </a:lnSpc>
            </a:pPr>
            <a:r>
              <a:rPr lang="nl-BE" dirty="0">
                <a:solidFill>
                  <a:srgbClr val="111111"/>
                </a:solidFill>
              </a:rPr>
              <a:t>Medisch</a:t>
            </a:r>
            <a:r>
              <a:rPr lang="nl-BE" spc="-6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administratief</a:t>
            </a:r>
            <a:r>
              <a:rPr lang="nl-BE" spc="-60" dirty="0">
                <a:solidFill>
                  <a:srgbClr val="111111"/>
                </a:solidFill>
              </a:rPr>
              <a:t> </a:t>
            </a:r>
            <a:r>
              <a:rPr lang="nl-BE" spc="-10" dirty="0">
                <a:solidFill>
                  <a:srgbClr val="111111"/>
                </a:solidFill>
              </a:rPr>
              <a:t>assistent</a:t>
            </a:r>
            <a:endParaRPr lang="nl-BE" dirty="0"/>
          </a:p>
          <a:p>
            <a:pPr lvl="1">
              <a:lnSpc>
                <a:spcPct val="120000"/>
              </a:lnSpc>
              <a:spcBef>
                <a:spcPts val="185"/>
              </a:spcBef>
              <a:buClr>
                <a:srgbClr val="111111"/>
              </a:buClr>
              <a:buFont typeface="Arial MT"/>
              <a:buChar char="•"/>
            </a:pPr>
            <a:endParaRPr lang="nl-BE" sz="1800" dirty="0"/>
          </a:p>
          <a:p>
            <a:pPr marL="12700">
              <a:lnSpc>
                <a:spcPct val="120000"/>
              </a:lnSpc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2814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en arbeidsmarkt</a:t>
            </a:r>
          </a:p>
        </p:txBody>
      </p:sp>
    </p:spTree>
    <p:extLst>
      <p:ext uri="{BB962C8B-B14F-4D97-AF65-F5344CB8AC3E}">
        <p14:creationId xmlns:p14="http://schemas.microsoft.com/office/powerpoint/2010/main" val="3257832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8947"/>
            <a:ext cx="10515600" cy="1325563"/>
          </a:xfrm>
        </p:spPr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3A564A76-6718-EA71-487F-20665339D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2290471"/>
            <a:ext cx="10512425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tweede graad een algemene vorming kregen</a:t>
            </a:r>
          </a:p>
          <a:p>
            <a:r>
              <a:rPr lang="nl-BE" sz="2400" dirty="0"/>
              <a:t>Richtingen die gericht zijn op economie en organisatie</a:t>
            </a:r>
          </a:p>
        </p:txBody>
      </p:sp>
    </p:spTree>
    <p:extLst>
      <p:ext uri="{BB962C8B-B14F-4D97-AF65-F5344CB8AC3E}">
        <p14:creationId xmlns:p14="http://schemas.microsoft.com/office/powerpoint/2010/main" val="1956593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41204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C6114EEF-4393-CC98-502B-54711C238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5" cy="3684588"/>
          </a:xfrm>
        </p:spPr>
        <p:txBody>
          <a:bodyPr>
            <a:normAutofit/>
          </a:bodyPr>
          <a:lstStyle/>
          <a:p>
            <a:r>
              <a:rPr lang="nl-BE" sz="2400" dirty="0"/>
              <a:t>Bedrijf en organisatie</a:t>
            </a:r>
          </a:p>
          <a:p>
            <a:r>
              <a:rPr lang="nl-BE" sz="2400" dirty="0"/>
              <a:t>Bedrijfswetenschappen</a:t>
            </a:r>
          </a:p>
          <a:p>
            <a:r>
              <a:rPr lang="nl-BE" sz="2400" dirty="0"/>
              <a:t>Economische wetenschappen</a:t>
            </a:r>
          </a:p>
        </p:txBody>
      </p:sp>
    </p:spTree>
    <p:extLst>
      <p:ext uri="{BB962C8B-B14F-4D97-AF65-F5344CB8AC3E}">
        <p14:creationId xmlns:p14="http://schemas.microsoft.com/office/powerpoint/2010/main" val="11687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FF1D2FB-8F4E-BCBB-A0B7-7E5D05E1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469265"/>
          </a:xfrm>
        </p:spPr>
        <p:txBody>
          <a:bodyPr>
            <a:normAutofit fontScale="90000"/>
          </a:bodyPr>
          <a:lstStyle/>
          <a:p>
            <a:r>
              <a:rPr lang="nl-BE" dirty="0"/>
              <a:t>In deze presentatie stellen we volgende richtingen voor </a:t>
            </a:r>
          </a:p>
        </p:txBody>
      </p:sp>
    </p:spTree>
    <p:extLst>
      <p:ext uri="{BB962C8B-B14F-4D97-AF65-F5344CB8AC3E}">
        <p14:creationId xmlns:p14="http://schemas.microsoft.com/office/powerpoint/2010/main" val="3634628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373"/>
            <a:ext cx="10512424" cy="3684588"/>
          </a:xfrm>
        </p:spPr>
        <p:txBody>
          <a:bodyPr/>
          <a:lstStyle/>
          <a:p>
            <a:r>
              <a:rPr lang="nl-BE" sz="2400" dirty="0"/>
              <a:t>Commerciële organisatie 12 uur:</a:t>
            </a:r>
          </a:p>
          <a:p>
            <a:pPr lvl="2"/>
            <a:r>
              <a:rPr lang="nl-BE" dirty="0"/>
              <a:t>Economie</a:t>
            </a:r>
          </a:p>
          <a:p>
            <a:pPr lvl="2"/>
            <a:r>
              <a:rPr lang="nl-BE" dirty="0"/>
              <a:t>Werking van een onderneming</a:t>
            </a:r>
          </a:p>
          <a:p>
            <a:pPr lvl="2"/>
            <a:r>
              <a:rPr lang="nl-BE" dirty="0"/>
              <a:t>Marketing en verkoop</a:t>
            </a:r>
          </a:p>
          <a:p>
            <a:pPr lvl="2"/>
            <a:r>
              <a:rPr lang="nl-BE" dirty="0"/>
              <a:t>Financieel beheer</a:t>
            </a:r>
          </a:p>
          <a:p>
            <a:pPr lvl="2"/>
            <a:r>
              <a:rPr lang="nl-BE" dirty="0"/>
              <a:t>Werkplekleren en stage</a:t>
            </a:r>
          </a:p>
          <a:p>
            <a:pPr lvl="2"/>
            <a:endParaRPr lang="nl-BE" dirty="0"/>
          </a:p>
          <a:p>
            <a:r>
              <a:rPr lang="nl-BE" sz="2400" dirty="0">
                <a:solidFill>
                  <a:srgbClr val="111111"/>
                </a:solidFill>
              </a:rPr>
              <a:t>Competenties</a:t>
            </a:r>
            <a:r>
              <a:rPr lang="nl-BE" sz="2400" spc="-5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zijn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gerelateerd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aan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de</a:t>
            </a:r>
            <a:r>
              <a:rPr lang="nl-BE" sz="2400" spc="-60" dirty="0">
                <a:solidFill>
                  <a:srgbClr val="111111"/>
                </a:solidFill>
              </a:rPr>
              <a:t> beroepskwalificaties (</a:t>
            </a:r>
            <a:r>
              <a:rPr lang="nl-BE" sz="2400" spc="-20" dirty="0">
                <a:solidFill>
                  <a:srgbClr val="111111"/>
                </a:solidFill>
              </a:rPr>
              <a:t>BK):</a:t>
            </a:r>
            <a:endParaRPr lang="nl-BE" sz="2400" dirty="0"/>
          </a:p>
          <a:p>
            <a:pPr lvl="2"/>
            <a:r>
              <a:rPr lang="nl-BE" dirty="0"/>
              <a:t>Commercieel assistent</a:t>
            </a:r>
          </a:p>
          <a:p>
            <a:pPr lvl="2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6751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Commerciële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93BD780-90C5-CD5F-D97A-EDE59BDB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53136"/>
              </p:ext>
            </p:extLst>
          </p:nvPr>
        </p:nvGraphicFramePr>
        <p:xfrm>
          <a:off x="651588" y="606490"/>
          <a:ext cx="5075171" cy="53465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2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8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CO</a:t>
                      </a:r>
                      <a:endParaRPr lang="nl-BE" sz="1800">
                        <a:latin typeface="Arial"/>
                        <a:cs typeface="Arial"/>
                      </a:endParaRPr>
                    </a:p>
                  </a:txBody>
                  <a:tcPr marL="0" marR="0" marT="40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1000" dirty="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01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01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12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3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lang="nl-BE" sz="100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Commerciële</a:t>
                      </a:r>
                      <a:r>
                        <a:rPr lang="nl-BE" sz="1000" spc="-7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nl-BE" sz="10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organisatie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56146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lang="nl-BE" sz="1000" spc="-2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5614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lang="nl-BE" sz="1000" spc="-2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5614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01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Economie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1251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31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Werking</a:t>
                      </a:r>
                      <a:r>
                        <a:rPr lang="nl-BE" sz="10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lang="nl-BE" sz="10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lang="nl-BE" sz="1000" i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onderneming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31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Marketing</a:t>
                      </a:r>
                      <a:r>
                        <a:rPr lang="nl-BE" sz="1000" i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1000" i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verkoop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131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Financieel</a:t>
                      </a:r>
                      <a:r>
                        <a:rPr lang="nl-BE" sz="1000" i="1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beheer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131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Werkplekleren</a:t>
                      </a:r>
                      <a:r>
                        <a:rPr lang="nl-BE" sz="1000" i="1" spc="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nl-BE" sz="1000" i="1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10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stages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57150">
                      <a:solidFill>
                        <a:srgbClr val="FFFF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62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nl-BE" sz="1000" spc="-2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46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46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nl-BE" sz="1000" spc="-5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1000">
                        <a:latin typeface="Arial MT"/>
                        <a:cs typeface="Arial MT"/>
                      </a:endParaRPr>
                    </a:p>
                  </a:txBody>
                  <a:tcPr marL="0" marR="0" marT="446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>
                        <a:alpha val="250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131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b="1" spc="-2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100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1000" b="1" spc="-2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1000" dirty="0">
                        <a:latin typeface="Arial"/>
                        <a:cs typeface="Arial"/>
                      </a:endParaRPr>
                    </a:p>
                  </a:txBody>
                  <a:tcPr marL="0" marR="0" marT="406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90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z="2400" dirty="0">
                <a:solidFill>
                  <a:srgbClr val="111111"/>
                </a:solidFill>
              </a:rPr>
              <a:t>Leerlingen</a:t>
            </a:r>
            <a:r>
              <a:rPr lang="nl-BE" sz="2400" spc="-7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die</a:t>
            </a:r>
            <a:r>
              <a:rPr lang="nl-BE" sz="2400" spc="-7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kiezen</a:t>
            </a:r>
            <a:r>
              <a:rPr lang="nl-BE" sz="2400" spc="-7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voor</a:t>
            </a:r>
            <a:r>
              <a:rPr lang="nl-BE" sz="2400" spc="-7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Commerciële</a:t>
            </a:r>
            <a:r>
              <a:rPr lang="nl-BE" sz="2400" spc="-70" dirty="0">
                <a:solidFill>
                  <a:srgbClr val="111111"/>
                </a:solidFill>
              </a:rPr>
              <a:t> O</a:t>
            </a:r>
            <a:r>
              <a:rPr lang="nl-BE" sz="2400" dirty="0">
                <a:solidFill>
                  <a:srgbClr val="111111"/>
                </a:solidFill>
              </a:rPr>
              <a:t>rganisatie…</a:t>
            </a:r>
            <a:endParaRPr lang="nl-BE" sz="2400" spc="-50" dirty="0">
              <a:solidFill>
                <a:srgbClr val="11111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nl-BE" sz="2400" spc="-50" dirty="0">
              <a:solidFill>
                <a:srgbClr val="111111"/>
              </a:solidFill>
            </a:endParaRP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</a:rPr>
              <a:t>verdiepen</a:t>
            </a:r>
            <a:r>
              <a:rPr lang="nl-BE" sz="1800" spc="-6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zich</a:t>
            </a:r>
            <a:r>
              <a:rPr lang="nl-BE" sz="1800" spc="-6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in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thema’s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rond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verkoop</a:t>
            </a:r>
            <a:r>
              <a:rPr lang="nl-BE" sz="1800" spc="-6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en</a:t>
            </a:r>
            <a:r>
              <a:rPr lang="nl-BE" sz="1800" spc="-65" dirty="0">
                <a:solidFill>
                  <a:srgbClr val="111111"/>
                </a:solidFill>
              </a:rPr>
              <a:t> </a:t>
            </a:r>
            <a:r>
              <a:rPr lang="nl-BE" sz="1800" spc="-10" dirty="0">
                <a:solidFill>
                  <a:srgbClr val="111111"/>
                </a:solidFill>
              </a:rPr>
              <a:t>marketing </a:t>
            </a:r>
            <a:r>
              <a:rPr lang="nl-BE" sz="1800" dirty="0">
                <a:solidFill>
                  <a:srgbClr val="111111"/>
                </a:solidFill>
              </a:rPr>
              <a:t>met</a:t>
            </a:r>
            <a:r>
              <a:rPr lang="nl-BE" sz="1800" spc="-6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aandacht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voor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(snelle)</a:t>
            </a:r>
            <a:r>
              <a:rPr lang="nl-BE" sz="1800" spc="-5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evoluties</a:t>
            </a:r>
            <a:r>
              <a:rPr lang="nl-BE" sz="1800" spc="-5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in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spc="-25" dirty="0">
                <a:solidFill>
                  <a:srgbClr val="111111"/>
                </a:solidFill>
              </a:rPr>
              <a:t>het </a:t>
            </a:r>
            <a:r>
              <a:rPr lang="nl-BE" sz="1800" b="1" spc="-10" dirty="0" err="1">
                <a:solidFill>
                  <a:srgbClr val="111111"/>
                </a:solidFill>
              </a:rPr>
              <a:t>marketingdenken</a:t>
            </a:r>
            <a:r>
              <a:rPr lang="nl-BE" sz="1800" spc="-10" dirty="0">
                <a:solidFill>
                  <a:srgbClr val="111111"/>
                </a:solidFill>
              </a:rPr>
              <a:t>,</a:t>
            </a:r>
            <a:r>
              <a:rPr lang="nl-BE" sz="1800" spc="-55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koopgedrag</a:t>
            </a:r>
            <a:r>
              <a:rPr lang="nl-BE" sz="1800" b="1" spc="-45" dirty="0">
                <a:solidFill>
                  <a:srgbClr val="111111"/>
                </a:solidFill>
              </a:rPr>
              <a:t> </a:t>
            </a:r>
            <a:r>
              <a:rPr lang="nl-BE" sz="1800" spc="-25" dirty="0">
                <a:solidFill>
                  <a:srgbClr val="111111"/>
                </a:solidFill>
              </a:rPr>
              <a:t>en </a:t>
            </a:r>
            <a:r>
              <a:rPr lang="nl-BE" sz="1800" b="1" spc="-10" dirty="0">
                <a:solidFill>
                  <a:srgbClr val="111111"/>
                </a:solidFill>
              </a:rPr>
              <a:t>marketingcommunicatie</a:t>
            </a:r>
            <a:r>
              <a:rPr lang="nl-BE" sz="1800" spc="-10" dirty="0">
                <a:solidFill>
                  <a:srgbClr val="111111"/>
                </a:solidFill>
              </a:rPr>
              <a:t>;</a:t>
            </a:r>
            <a:endParaRPr lang="nl-BE" sz="1800" spc="-10" dirty="0"/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</a:rPr>
              <a:t>verwerven</a:t>
            </a:r>
            <a:r>
              <a:rPr lang="nl-BE" sz="1800" spc="-70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commerciële</a:t>
            </a:r>
            <a:r>
              <a:rPr lang="nl-BE" sz="1800" b="1" spc="-65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en</a:t>
            </a:r>
            <a:r>
              <a:rPr lang="nl-BE" sz="1800" b="1" spc="-60" dirty="0">
                <a:solidFill>
                  <a:srgbClr val="111111"/>
                </a:solidFill>
              </a:rPr>
              <a:t> </a:t>
            </a:r>
            <a:r>
              <a:rPr lang="nl-BE" sz="1800" b="1" spc="-10" dirty="0">
                <a:solidFill>
                  <a:srgbClr val="111111"/>
                </a:solidFill>
              </a:rPr>
              <a:t>administratieve </a:t>
            </a:r>
            <a:r>
              <a:rPr lang="nl-BE" sz="1800" dirty="0">
                <a:solidFill>
                  <a:srgbClr val="111111"/>
                </a:solidFill>
              </a:rPr>
              <a:t>competenties</a:t>
            </a:r>
            <a:r>
              <a:rPr lang="nl-BE" sz="1800" spc="-7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ter</a:t>
            </a:r>
            <a:r>
              <a:rPr lang="nl-BE" sz="1800" spc="-7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ondersteuning</a:t>
            </a:r>
            <a:r>
              <a:rPr lang="nl-BE" sz="1800" spc="-7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van</a:t>
            </a:r>
            <a:r>
              <a:rPr lang="nl-BE" sz="1800" spc="-75" dirty="0">
                <a:solidFill>
                  <a:srgbClr val="111111"/>
                </a:solidFill>
              </a:rPr>
              <a:t> </a:t>
            </a:r>
            <a:r>
              <a:rPr lang="nl-BE" sz="1800" spc="-25" dirty="0">
                <a:solidFill>
                  <a:srgbClr val="111111"/>
                </a:solidFill>
              </a:rPr>
              <a:t>een </a:t>
            </a:r>
            <a:r>
              <a:rPr lang="nl-BE" sz="1800" spc="-10" dirty="0">
                <a:solidFill>
                  <a:srgbClr val="111111"/>
                </a:solidFill>
              </a:rPr>
              <a:t>verkoopafdeling;</a:t>
            </a:r>
            <a:endParaRPr lang="nl-BE" sz="1800" spc="-10" dirty="0"/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</a:rPr>
              <a:t>leren</a:t>
            </a:r>
            <a:r>
              <a:rPr lang="nl-BE" sz="1800" spc="-60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klantgericht</a:t>
            </a:r>
            <a:r>
              <a:rPr lang="nl-BE" sz="1800" b="1" spc="-70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handelen</a:t>
            </a:r>
            <a:r>
              <a:rPr lang="nl-BE" sz="1800" b="1" spc="-5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in</a:t>
            </a:r>
            <a:r>
              <a:rPr lang="nl-BE" sz="1800" spc="-6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alle</a:t>
            </a:r>
            <a:r>
              <a:rPr lang="nl-BE" sz="1800" spc="-60" dirty="0">
                <a:solidFill>
                  <a:srgbClr val="111111"/>
                </a:solidFill>
              </a:rPr>
              <a:t> </a:t>
            </a:r>
            <a:r>
              <a:rPr lang="nl-BE" sz="1800" spc="-10" dirty="0">
                <a:solidFill>
                  <a:srgbClr val="111111"/>
                </a:solidFill>
              </a:rPr>
              <a:t>omstandigheden;</a:t>
            </a:r>
            <a:endParaRPr lang="nl-BE" sz="1800" spc="-10" dirty="0"/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</a:rPr>
              <a:t>leren</a:t>
            </a:r>
            <a:r>
              <a:rPr lang="nl-BE" sz="1800" spc="-85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professioneel</a:t>
            </a:r>
            <a:r>
              <a:rPr lang="nl-BE" sz="1800" spc="-70" dirty="0">
                <a:solidFill>
                  <a:srgbClr val="111111"/>
                </a:solidFill>
              </a:rPr>
              <a:t> </a:t>
            </a:r>
            <a:r>
              <a:rPr lang="nl-BE" sz="1800" dirty="0">
                <a:solidFill>
                  <a:srgbClr val="111111"/>
                </a:solidFill>
              </a:rPr>
              <a:t>communiceren</a:t>
            </a:r>
            <a:r>
              <a:rPr lang="nl-BE" sz="1800" spc="-75" dirty="0">
                <a:solidFill>
                  <a:srgbClr val="111111"/>
                </a:solidFill>
              </a:rPr>
              <a:t> </a:t>
            </a:r>
            <a:r>
              <a:rPr lang="nl-BE" sz="1800" b="1" dirty="0">
                <a:solidFill>
                  <a:srgbClr val="111111"/>
                </a:solidFill>
              </a:rPr>
              <a:t>via</a:t>
            </a:r>
            <a:r>
              <a:rPr lang="nl-BE" sz="1800" b="1" spc="-75" dirty="0">
                <a:solidFill>
                  <a:srgbClr val="111111"/>
                </a:solidFill>
              </a:rPr>
              <a:t> </a:t>
            </a:r>
            <a:r>
              <a:rPr lang="nl-BE" sz="1800" b="1" spc="-10" dirty="0">
                <a:solidFill>
                  <a:srgbClr val="111111"/>
                </a:solidFill>
              </a:rPr>
              <a:t>diverse </a:t>
            </a:r>
            <a:r>
              <a:rPr lang="nl-BE" sz="1800" b="1" dirty="0">
                <a:solidFill>
                  <a:srgbClr val="111111"/>
                </a:solidFill>
              </a:rPr>
              <a:t>(online)</a:t>
            </a:r>
            <a:r>
              <a:rPr lang="nl-BE" sz="1800" b="1" spc="-60" dirty="0">
                <a:solidFill>
                  <a:srgbClr val="111111"/>
                </a:solidFill>
              </a:rPr>
              <a:t> </a:t>
            </a:r>
            <a:r>
              <a:rPr lang="nl-BE" sz="1800" b="1" spc="-10" dirty="0">
                <a:solidFill>
                  <a:srgbClr val="111111"/>
                </a:solidFill>
              </a:rPr>
              <a:t>kanalen</a:t>
            </a:r>
            <a:r>
              <a:rPr lang="nl-BE" sz="1800" spc="-10" dirty="0">
                <a:solidFill>
                  <a:srgbClr val="111111"/>
                </a:solidFill>
              </a:rPr>
              <a:t>.</a:t>
            </a:r>
            <a:endParaRPr lang="nl-BE" sz="1800" dirty="0"/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9027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Commerciële 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26759" y="2526526"/>
            <a:ext cx="3760237" cy="3684588"/>
          </a:xfrm>
        </p:spPr>
        <p:txBody>
          <a:bodyPr>
            <a:noAutofit/>
          </a:bodyPr>
          <a:lstStyle/>
          <a:p>
            <a:pPr marL="12700" marR="5080">
              <a:lnSpc>
                <a:spcPct val="100000"/>
              </a:lnSpc>
            </a:pPr>
            <a:r>
              <a:rPr lang="nl-BE" sz="2000" dirty="0">
                <a:solidFill>
                  <a:srgbClr val="111111"/>
                </a:solidFill>
              </a:rPr>
              <a:t>Onmiddellijk aan de slag:</a:t>
            </a:r>
          </a:p>
          <a:p>
            <a:pPr marR="5080">
              <a:lnSpc>
                <a:spcPct val="100000"/>
              </a:lnSpc>
              <a:spcBef>
                <a:spcPts val="65"/>
              </a:spcBef>
            </a:pPr>
            <a:endParaRPr lang="nl-BE" sz="2000" dirty="0">
              <a:solidFill>
                <a:srgbClr val="111111"/>
              </a:solidFill>
            </a:endParaRP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Commercieel assistent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Eigen zaak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3F188355-76F9-E6B3-C99A-E66C6BACD74A}"/>
              </a:ext>
            </a:extLst>
          </p:cNvPr>
          <p:cNvSpPr txBox="1">
            <a:spLocks/>
          </p:cNvSpPr>
          <p:nvPr/>
        </p:nvSpPr>
        <p:spPr>
          <a:xfrm>
            <a:off x="4724432" y="2592875"/>
            <a:ext cx="4102327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ts val="2110"/>
              </a:lnSpc>
              <a:spcBef>
                <a:spcPts val="2055"/>
              </a:spcBef>
            </a:pPr>
            <a:r>
              <a:rPr lang="nl-BE" sz="2000" dirty="0">
                <a:solidFill>
                  <a:srgbClr val="111111"/>
                </a:solidFill>
              </a:rPr>
              <a:t>Graduaatsopleidingen binnen het domein: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Se-n-</a:t>
            </a:r>
            <a:r>
              <a:rPr lang="nl-BE" sz="1800" spc="-25" dirty="0">
                <a:solidFill>
                  <a:srgbClr val="111111"/>
                </a:solidFill>
              </a:rPr>
              <a:t>Se</a:t>
            </a:r>
            <a:endParaRPr lang="nl-BE" sz="1800" dirty="0"/>
          </a:p>
          <a:p>
            <a:pPr marL="638175" marR="5080" lvl="3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Medisch administratief assistent </a:t>
            </a:r>
            <a:endParaRPr lang="nl-BE" dirty="0"/>
          </a:p>
          <a:p>
            <a:pPr marL="50800" marR="5080" indent="0">
              <a:lnSpc>
                <a:spcPct val="100000"/>
              </a:lnSpc>
              <a:spcBef>
                <a:spcPts val="905"/>
              </a:spcBef>
              <a:buClr>
                <a:srgbClr val="111111"/>
              </a:buClr>
              <a:buNone/>
            </a:pPr>
            <a:endParaRPr lang="nl-BE" sz="2000" dirty="0">
              <a:solidFill>
                <a:srgbClr val="111111"/>
              </a:solidFill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CCBDDAB0-69CE-05C1-ED2A-D985263878CE}"/>
              </a:ext>
            </a:extLst>
          </p:cNvPr>
          <p:cNvSpPr txBox="1">
            <a:spLocks/>
          </p:cNvSpPr>
          <p:nvPr/>
        </p:nvSpPr>
        <p:spPr>
          <a:xfrm>
            <a:off x="839788" y="2603841"/>
            <a:ext cx="3884644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ts val="2110"/>
              </a:lnSpc>
              <a:spcBef>
                <a:spcPts val="2055"/>
              </a:spcBef>
            </a:pPr>
            <a:r>
              <a:rPr lang="nl-BE" sz="2000" dirty="0">
                <a:solidFill>
                  <a:srgbClr val="111111"/>
                </a:solidFill>
              </a:rPr>
              <a:t>Professionele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bacheloropleidingen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die</a:t>
            </a:r>
            <a:r>
              <a:rPr lang="nl-BE" sz="2000" spc="-5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logisch</a:t>
            </a:r>
            <a:r>
              <a:rPr lang="nl-BE" sz="2000" spc="-6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voortvloeien</a:t>
            </a:r>
            <a:r>
              <a:rPr lang="nl-BE" sz="2000" spc="-55" dirty="0">
                <a:solidFill>
                  <a:srgbClr val="111111"/>
                </a:solidFill>
              </a:rPr>
              <a:t> </a:t>
            </a:r>
            <a:r>
              <a:rPr lang="nl-BE" sz="2000" spc="-25" dirty="0">
                <a:solidFill>
                  <a:srgbClr val="111111"/>
                </a:solidFill>
              </a:rPr>
              <a:t>uit </a:t>
            </a:r>
            <a:r>
              <a:rPr lang="nl-BE" sz="2000" dirty="0">
                <a:solidFill>
                  <a:srgbClr val="111111"/>
                </a:solidFill>
              </a:rPr>
              <a:t>het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domein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Economie</a:t>
            </a:r>
            <a:r>
              <a:rPr lang="nl-BE" sz="2000" spc="-30" dirty="0">
                <a:solidFill>
                  <a:srgbClr val="111111"/>
                </a:solidFill>
              </a:rPr>
              <a:t> </a:t>
            </a:r>
            <a:r>
              <a:rPr lang="nl-BE" sz="2000" dirty="0">
                <a:solidFill>
                  <a:srgbClr val="111111"/>
                </a:solidFill>
              </a:rPr>
              <a:t>&amp;</a:t>
            </a:r>
            <a:r>
              <a:rPr lang="nl-BE" sz="2000" spc="-25" dirty="0">
                <a:solidFill>
                  <a:srgbClr val="111111"/>
                </a:solidFill>
              </a:rPr>
              <a:t> </a:t>
            </a:r>
            <a:r>
              <a:rPr lang="nl-BE" sz="2000" spc="-10" dirty="0">
                <a:solidFill>
                  <a:srgbClr val="111111"/>
                </a:solidFill>
              </a:rPr>
              <a:t>Organisatie: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Office management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Retailmanagement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Netwerkeconomie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Communicatiemanagement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Bedrijfskunde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Onderwijs</a:t>
            </a:r>
          </a:p>
        </p:txBody>
      </p:sp>
    </p:spTree>
    <p:extLst>
      <p:ext uri="{BB962C8B-B14F-4D97-AF65-F5344CB8AC3E}">
        <p14:creationId xmlns:p14="http://schemas.microsoft.com/office/powerpoint/2010/main" val="1626006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en arbeidsmarkt</a:t>
            </a:r>
          </a:p>
        </p:txBody>
      </p:sp>
    </p:spTree>
    <p:extLst>
      <p:ext uri="{BB962C8B-B14F-4D97-AF65-F5344CB8AC3E}">
        <p14:creationId xmlns:p14="http://schemas.microsoft.com/office/powerpoint/2010/main" val="1106695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A993899D-B539-849F-E1B6-9AF00CF7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2150512"/>
            <a:ext cx="10512425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tweede graad een algemene vorming kregen</a:t>
            </a:r>
          </a:p>
          <a:p>
            <a:r>
              <a:rPr lang="nl-BE" sz="2400" dirty="0"/>
              <a:t>Richtingen die gericht zijn op economie en organisatie</a:t>
            </a:r>
          </a:p>
        </p:txBody>
      </p:sp>
    </p:spTree>
    <p:extLst>
      <p:ext uri="{BB962C8B-B14F-4D97-AF65-F5344CB8AC3E}">
        <p14:creationId xmlns:p14="http://schemas.microsoft.com/office/powerpoint/2010/main" val="633416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6518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4C9433D5-3AAF-D000-C335-E75ECE8C5926}"/>
              </a:ext>
            </a:extLst>
          </p:cNvPr>
          <p:cNvSpPr txBox="1">
            <a:spLocks/>
          </p:cNvSpPr>
          <p:nvPr/>
        </p:nvSpPr>
        <p:spPr>
          <a:xfrm>
            <a:off x="839788" y="2592161"/>
            <a:ext cx="10512424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dirty="0"/>
              <a:t>Bedrijf en organisatie</a:t>
            </a:r>
          </a:p>
          <a:p>
            <a:r>
              <a:rPr lang="nl-BE" sz="2400" dirty="0"/>
              <a:t>Bedrijfswetenschappen</a:t>
            </a:r>
          </a:p>
          <a:p>
            <a:r>
              <a:rPr lang="nl-BE" sz="2400" dirty="0"/>
              <a:t>Economische wetenschappen</a:t>
            </a:r>
          </a:p>
        </p:txBody>
      </p:sp>
    </p:spTree>
    <p:extLst>
      <p:ext uri="{BB962C8B-B14F-4D97-AF65-F5344CB8AC3E}">
        <p14:creationId xmlns:p14="http://schemas.microsoft.com/office/powerpoint/2010/main" val="3452401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3187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Applicatie en databeheer 12 uur:</a:t>
            </a:r>
          </a:p>
          <a:p>
            <a:pPr lvl="2"/>
            <a:r>
              <a:rPr lang="nl-BE" dirty="0"/>
              <a:t>Databeheer</a:t>
            </a:r>
          </a:p>
          <a:p>
            <a:pPr lvl="2"/>
            <a:r>
              <a:rPr lang="nl-BE" dirty="0"/>
              <a:t>Programmeren</a:t>
            </a:r>
          </a:p>
          <a:p>
            <a:pPr lvl="2"/>
            <a:r>
              <a:rPr lang="nl-BE" dirty="0"/>
              <a:t>Computersystemen en netwerken</a:t>
            </a:r>
          </a:p>
          <a:p>
            <a:pPr lvl="2"/>
            <a:r>
              <a:rPr lang="nl-BE" dirty="0"/>
              <a:t>Webdesign</a:t>
            </a:r>
          </a:p>
          <a:p>
            <a:pPr lvl="2"/>
            <a:r>
              <a:rPr lang="nl-BE" dirty="0"/>
              <a:t>Ondersteuning applicaties</a:t>
            </a:r>
          </a:p>
          <a:p>
            <a:pPr lvl="2"/>
            <a:r>
              <a:rPr lang="nl-BE" dirty="0"/>
              <a:t>Werkplekleren en stages</a:t>
            </a:r>
          </a:p>
          <a:p>
            <a:r>
              <a:rPr lang="nl-BE" sz="2400" dirty="0">
                <a:solidFill>
                  <a:srgbClr val="111111"/>
                </a:solidFill>
              </a:rPr>
              <a:t>Competenties</a:t>
            </a:r>
            <a:r>
              <a:rPr lang="nl-BE" sz="2400" spc="-5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zijn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gerelateerd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aan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de</a:t>
            </a:r>
            <a:r>
              <a:rPr lang="nl-BE" sz="2400" spc="-60" dirty="0">
                <a:solidFill>
                  <a:srgbClr val="111111"/>
                </a:solidFill>
              </a:rPr>
              <a:t> beroepskwalificaties (</a:t>
            </a:r>
            <a:r>
              <a:rPr lang="nl-BE" sz="2400" spc="-20" dirty="0">
                <a:solidFill>
                  <a:srgbClr val="111111"/>
                </a:solidFill>
              </a:rPr>
              <a:t>BK):</a:t>
            </a:r>
            <a:endParaRPr lang="nl-BE" sz="2400" dirty="0"/>
          </a:p>
          <a:p>
            <a:pPr lvl="2"/>
            <a:r>
              <a:rPr lang="nl-BE" spc="-50" dirty="0"/>
              <a:t> </a:t>
            </a:r>
            <a:r>
              <a:rPr lang="nl-BE" b="1" spc="-10" dirty="0">
                <a:solidFill>
                  <a:srgbClr val="912427"/>
                </a:solidFill>
                <a:latin typeface="Arial"/>
                <a:cs typeface="Arial"/>
              </a:rPr>
              <a:t>Functioneel </a:t>
            </a:r>
            <a:r>
              <a:rPr lang="nl-BE" b="1" dirty="0">
                <a:solidFill>
                  <a:srgbClr val="912427"/>
                </a:solidFill>
                <a:latin typeface="Arial"/>
                <a:cs typeface="Arial"/>
              </a:rPr>
              <a:t>digital</a:t>
            </a:r>
            <a:r>
              <a:rPr lang="nl-BE" b="1" spc="-50" dirty="0">
                <a:solidFill>
                  <a:srgbClr val="912427"/>
                </a:solidFill>
                <a:latin typeface="Arial"/>
                <a:cs typeface="Arial"/>
              </a:rPr>
              <a:t> </a:t>
            </a:r>
            <a:r>
              <a:rPr lang="nl-BE" b="1" spc="-10" dirty="0">
                <a:solidFill>
                  <a:srgbClr val="912427"/>
                </a:solidFill>
                <a:latin typeface="Arial"/>
                <a:cs typeface="Arial"/>
              </a:rPr>
              <a:t>ondersteuner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2310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nl-BE" dirty="0"/>
              <a:t>Applicatie- en databeheer</a:t>
            </a:r>
          </a:p>
        </p:txBody>
      </p:sp>
      <p:pic>
        <p:nvPicPr>
          <p:cNvPr id="8" name="Tijdelijke aanduiding voor inhoud 7" descr="Afbeelding met tekst, schermopname, Parallel, ontwerp&#10;&#10;Automatisch gegenereerde beschrijving">
            <a:extLst>
              <a:ext uri="{FF2B5EF4-FFF2-40B4-BE49-F238E27FC236}">
                <a16:creationId xmlns:a16="http://schemas.microsoft.com/office/drawing/2014/main" id="{A7FBF016-0F47-D750-5E47-28076389E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1926"/>
            <a:ext cx="4570353" cy="5607796"/>
          </a:xfr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</p:spTree>
    <p:extLst>
      <p:ext uri="{BB962C8B-B14F-4D97-AF65-F5344CB8AC3E}">
        <p14:creationId xmlns:p14="http://schemas.microsoft.com/office/powerpoint/2010/main" val="1888459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187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898122" cy="34385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BE" sz="1800" dirty="0"/>
              <a:t>Je hebt een passie voor informatica.</a:t>
            </a:r>
          </a:p>
          <a:p>
            <a:pPr marR="5080">
              <a:lnSpc>
                <a:spcPct val="110000"/>
              </a:lnSpc>
            </a:pPr>
            <a:r>
              <a:rPr lang="nl-BE" sz="1800" dirty="0"/>
              <a:t>Je bent gebeten door computers, netwerken en IT, zowel hardware als software.</a:t>
            </a:r>
          </a:p>
          <a:p>
            <a:pPr marR="45085">
              <a:lnSpc>
                <a:spcPct val="110000"/>
              </a:lnSpc>
            </a:pPr>
            <a:r>
              <a:rPr lang="nl-BE" sz="1800" dirty="0"/>
              <a:t>Je wil leren programmeren en hebt interesse in het ontwikkelen van webapplicaties.</a:t>
            </a:r>
          </a:p>
          <a:p>
            <a:pPr>
              <a:lnSpc>
                <a:spcPct val="110000"/>
              </a:lnSpc>
            </a:pPr>
            <a:r>
              <a:rPr lang="nl-BE" sz="1800" dirty="0"/>
              <a:t>Je kan goed logisch redeneren en je houdt van wiskunde.</a:t>
            </a:r>
          </a:p>
          <a:p>
            <a:pPr marR="59055">
              <a:lnSpc>
                <a:spcPct val="110000"/>
              </a:lnSpc>
            </a:pPr>
            <a:r>
              <a:rPr lang="nl-BE" sz="1800" dirty="0"/>
              <a:t>Je bent technologisch vaardig en weet problemen aan te pakken vanuit een kritische analyse.</a:t>
            </a:r>
          </a:p>
          <a:p>
            <a:pPr marR="32384">
              <a:lnSpc>
                <a:spcPct val="110000"/>
              </a:lnSpc>
            </a:pPr>
            <a:r>
              <a:rPr lang="nl-BE" sz="1800" dirty="0"/>
              <a:t>Je kan planmatig werken, bent zelfstandig en neemt initiatief.</a:t>
            </a:r>
          </a:p>
          <a:p>
            <a:pPr marR="47625">
              <a:lnSpc>
                <a:spcPct val="110000"/>
              </a:lnSpc>
            </a:pPr>
            <a:r>
              <a:rPr lang="nl-BE" sz="1800" dirty="0"/>
              <a:t>Je kijkt ernaar uit om binnen een bedrijf de courante taken van een informaticus op te nemen.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285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DOORSTROOM</a:t>
            </a:r>
            <a:br>
              <a:rPr lang="nl-BE" dirty="0"/>
            </a:br>
            <a:r>
              <a:rPr lang="nl-BE" dirty="0"/>
              <a:t>DDO-DDG</a:t>
            </a:r>
          </a:p>
        </p:txBody>
      </p:sp>
    </p:spTree>
    <p:extLst>
      <p:ext uri="{BB962C8B-B14F-4D97-AF65-F5344CB8AC3E}">
        <p14:creationId xmlns:p14="http://schemas.microsoft.com/office/powerpoint/2010/main" val="2132223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Applicatie- en databeheer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258" y="2532679"/>
            <a:ext cx="4618620" cy="3684588"/>
          </a:xfrm>
        </p:spPr>
        <p:txBody>
          <a:bodyPr>
            <a:normAutofit fontScale="25000" lnSpcReduction="20000"/>
          </a:bodyPr>
          <a:lstStyle/>
          <a:p>
            <a:pPr marL="12700" marR="5080">
              <a:lnSpc>
                <a:spcPts val="2110"/>
              </a:lnSpc>
            </a:pPr>
            <a:r>
              <a:rPr lang="nl-BE" sz="8000" dirty="0">
                <a:solidFill>
                  <a:srgbClr val="111111"/>
                </a:solidFill>
              </a:rPr>
              <a:t>Professionele bacheloropleidingen die logisch voortvloeien uit het domein Economie &amp; Organisatie of STEM: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Informatiemanagement en multimedia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Applicatie - ontwikkeling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Toegepaste informatica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Artificiële intelligentie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Softwaremanagement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Systemen en netwerkbeheer</a:t>
            </a:r>
          </a:p>
          <a:p>
            <a:pPr marL="455612" marR="5080" lvl="2">
              <a:lnSpc>
                <a:spcPct val="140000"/>
              </a:lnSpc>
            </a:pPr>
            <a:r>
              <a:rPr lang="nl-BE" sz="7200" spc="-10" dirty="0">
                <a:solidFill>
                  <a:srgbClr val="111111"/>
                </a:solidFill>
              </a:rPr>
              <a:t>Onderwijs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8BB69A76-806A-884D-2C07-7D65C256F944}"/>
              </a:ext>
            </a:extLst>
          </p:cNvPr>
          <p:cNvSpPr txBox="1">
            <a:spLocks/>
          </p:cNvSpPr>
          <p:nvPr/>
        </p:nvSpPr>
        <p:spPr>
          <a:xfrm>
            <a:off x="5491091" y="2505075"/>
            <a:ext cx="2712066" cy="131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ts val="2110"/>
              </a:lnSpc>
            </a:pPr>
            <a:r>
              <a:rPr lang="nl-BE" sz="2000" dirty="0">
                <a:solidFill>
                  <a:srgbClr val="111111"/>
                </a:solidFill>
              </a:rPr>
              <a:t>Graduaatsopleidingen binnen het domein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04E3D554-BD8D-18E7-F1FD-DB64366240BB}"/>
              </a:ext>
            </a:extLst>
          </p:cNvPr>
          <p:cNvSpPr txBox="1">
            <a:spLocks/>
          </p:cNvSpPr>
          <p:nvPr/>
        </p:nvSpPr>
        <p:spPr>
          <a:xfrm>
            <a:off x="8349370" y="2532679"/>
            <a:ext cx="345234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80000"/>
              </a:lnSpc>
              <a:spcBef>
                <a:spcPts val="5"/>
              </a:spcBef>
            </a:pPr>
            <a:r>
              <a:rPr lang="nl-BE" sz="2000" dirty="0">
                <a:solidFill>
                  <a:srgbClr val="111111"/>
                </a:solidFill>
              </a:rPr>
              <a:t>Onmiddellijk aan de slag:</a:t>
            </a:r>
          </a:p>
          <a:p>
            <a:pPr marR="5080">
              <a:lnSpc>
                <a:spcPct val="80000"/>
              </a:lnSpc>
              <a:spcBef>
                <a:spcPts val="65"/>
              </a:spcBef>
            </a:pPr>
            <a:endParaRPr lang="nl-BE" sz="2000" dirty="0">
              <a:solidFill>
                <a:srgbClr val="111111"/>
              </a:solidFill>
            </a:endParaRP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Functioneel digitaal ondersteuner</a:t>
            </a:r>
          </a:p>
          <a:p>
            <a:pPr marL="455612" marR="5080" lvl="2">
              <a:lnSpc>
                <a:spcPct val="120000"/>
              </a:lnSpc>
            </a:pPr>
            <a:r>
              <a:rPr lang="nl-BE" sz="1800" spc="-10" dirty="0">
                <a:solidFill>
                  <a:srgbClr val="111111"/>
                </a:solidFill>
              </a:rPr>
              <a:t>Eigen zaak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1777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8">
            <a:extLst>
              <a:ext uri="{FF2B5EF4-FFF2-40B4-BE49-F238E27FC236}">
                <a16:creationId xmlns:a16="http://schemas.microsoft.com/office/drawing/2014/main" id="{E283751C-00E6-983A-258F-369FC6DCFFE2}"/>
              </a:ext>
            </a:extLst>
          </p:cNvPr>
          <p:cNvGrpSpPr/>
          <p:nvPr/>
        </p:nvGrpSpPr>
        <p:grpSpPr>
          <a:xfrm>
            <a:off x="1670179" y="118253"/>
            <a:ext cx="7828384" cy="6329200"/>
            <a:chOff x="2325519" y="836711"/>
            <a:chExt cx="6077585" cy="5805805"/>
          </a:xfrm>
        </p:grpSpPr>
        <p:pic>
          <p:nvPicPr>
            <p:cNvPr id="3" name="object 9">
              <a:extLst>
                <a:ext uri="{FF2B5EF4-FFF2-40B4-BE49-F238E27FC236}">
                  <a16:creationId xmlns:a16="http://schemas.microsoft.com/office/drawing/2014/main" id="{9A9A1AAC-2A2E-AA98-0568-06228E8338B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5519" y="836711"/>
              <a:ext cx="6077135" cy="5805263"/>
            </a:xfrm>
            <a:prstGeom prst="rect">
              <a:avLst/>
            </a:prstGeom>
          </p:spPr>
        </p:pic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E7A8EF80-3A15-9190-C302-0B844DD90E80}"/>
                </a:ext>
              </a:extLst>
            </p:cNvPr>
            <p:cNvSpPr/>
            <p:nvPr/>
          </p:nvSpPr>
          <p:spPr>
            <a:xfrm>
              <a:off x="4643996" y="5012689"/>
              <a:ext cx="3672840" cy="792480"/>
            </a:xfrm>
            <a:custGeom>
              <a:avLst/>
              <a:gdLst/>
              <a:ahLst/>
              <a:cxnLst/>
              <a:rect l="l" t="t" r="r" b="b"/>
              <a:pathLst>
                <a:path w="3672840" h="792479">
                  <a:moveTo>
                    <a:pt x="3672408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773430"/>
                  </a:lnTo>
                  <a:lnTo>
                    <a:pt x="0" y="792480"/>
                  </a:lnTo>
                  <a:lnTo>
                    <a:pt x="3672408" y="792480"/>
                  </a:lnTo>
                  <a:lnTo>
                    <a:pt x="3672408" y="773430"/>
                  </a:lnTo>
                  <a:lnTo>
                    <a:pt x="19240" y="773430"/>
                  </a:lnTo>
                  <a:lnTo>
                    <a:pt x="19240" y="20320"/>
                  </a:lnTo>
                  <a:lnTo>
                    <a:pt x="3653180" y="20320"/>
                  </a:lnTo>
                  <a:lnTo>
                    <a:pt x="3653180" y="773341"/>
                  </a:lnTo>
                  <a:lnTo>
                    <a:pt x="3672408" y="773341"/>
                  </a:lnTo>
                  <a:lnTo>
                    <a:pt x="3672408" y="20320"/>
                  </a:lnTo>
                  <a:lnTo>
                    <a:pt x="3672408" y="19723"/>
                  </a:lnTo>
                  <a:lnTo>
                    <a:pt x="367240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0B7689FB-D7C7-D6F5-3B13-29BBA3507016}"/>
                </a:ext>
              </a:extLst>
            </p:cNvPr>
            <p:cNvSpPr/>
            <p:nvPr/>
          </p:nvSpPr>
          <p:spPr>
            <a:xfrm>
              <a:off x="4644007" y="5013176"/>
              <a:ext cx="3672840" cy="792480"/>
            </a:xfrm>
            <a:custGeom>
              <a:avLst/>
              <a:gdLst/>
              <a:ahLst/>
              <a:cxnLst/>
              <a:rect l="l" t="t" r="r" b="b"/>
              <a:pathLst>
                <a:path w="3672840" h="792479">
                  <a:moveTo>
                    <a:pt x="0" y="0"/>
                  </a:moveTo>
                  <a:lnTo>
                    <a:pt x="3672408" y="0"/>
                  </a:lnTo>
                  <a:lnTo>
                    <a:pt x="3672408" y="792088"/>
                  </a:lnTo>
                  <a:lnTo>
                    <a:pt x="0" y="792088"/>
                  </a:lnTo>
                  <a:lnTo>
                    <a:pt x="0" y="0"/>
                  </a:lnTo>
                  <a:close/>
                </a:path>
                <a:path w="3672840" h="792479">
                  <a:moveTo>
                    <a:pt x="19233" y="19233"/>
                  </a:moveTo>
                  <a:lnTo>
                    <a:pt x="19233" y="772854"/>
                  </a:lnTo>
                  <a:lnTo>
                    <a:pt x="3653175" y="772854"/>
                  </a:lnTo>
                  <a:lnTo>
                    <a:pt x="3653175" y="19233"/>
                  </a:lnTo>
                  <a:lnTo>
                    <a:pt x="19233" y="19233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7820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8E602-3A22-E80A-4086-A42AA92C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ARBEIDSMARKT</a:t>
            </a:r>
          </a:p>
        </p:txBody>
      </p:sp>
    </p:spTree>
    <p:extLst>
      <p:ext uri="{BB962C8B-B14F-4D97-AF65-F5344CB8AC3E}">
        <p14:creationId xmlns:p14="http://schemas.microsoft.com/office/powerpoint/2010/main" val="2836628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/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7783712">
            <a:off x="7157646" y="-8289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7294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Onthaal, organisatie en sales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Arbeidsmarktgericht</a:t>
            </a:r>
          </a:p>
        </p:txBody>
      </p:sp>
    </p:spTree>
    <p:extLst>
      <p:ext uri="{BB962C8B-B14F-4D97-AF65-F5344CB8AC3E}">
        <p14:creationId xmlns:p14="http://schemas.microsoft.com/office/powerpoint/2010/main" val="2740253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Onthaal, organisatie en sales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A993899D-B539-849F-E1B6-9AF00CF7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2150512"/>
            <a:ext cx="10512425" cy="3684588"/>
          </a:xfrm>
        </p:spPr>
        <p:txBody>
          <a:bodyPr/>
          <a:lstStyle/>
          <a:p>
            <a:r>
              <a:rPr lang="nl-BE" sz="2400" dirty="0"/>
              <a:t>Deze richting biedt inzicht in de werking van ondernemingen. </a:t>
            </a:r>
          </a:p>
          <a:p>
            <a:r>
              <a:rPr lang="nl-BE" sz="2400" dirty="0"/>
              <a:t>Is gericht op het ontwikkelen van competenties met betrekking tot onthaal- en verkoopactiviteiten.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3074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5034"/>
            <a:ext cx="10512424" cy="3684588"/>
          </a:xfrm>
        </p:spPr>
        <p:txBody>
          <a:bodyPr>
            <a:normAutofit/>
          </a:bodyPr>
          <a:lstStyle/>
          <a:p>
            <a:r>
              <a:rPr lang="nl-BE" sz="2400" dirty="0"/>
              <a:t>Leerlingen die in de 2</a:t>
            </a:r>
            <a:r>
              <a:rPr lang="nl-BE" sz="2400" baseline="30000" dirty="0"/>
              <a:t>de</a:t>
            </a:r>
            <a:r>
              <a:rPr lang="nl-BE" sz="2400" dirty="0"/>
              <a:t> graad een praktische vorming kregen.</a:t>
            </a:r>
          </a:p>
          <a:p>
            <a:r>
              <a:rPr lang="nl-BE" sz="2400" dirty="0"/>
              <a:t>Leerlingen die de richting organisatie en logistiek volgden in de tweede graad.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Onthaal, organisatie en sales</a:t>
            </a:r>
          </a:p>
        </p:txBody>
      </p:sp>
    </p:spTree>
    <p:extLst>
      <p:ext uri="{BB962C8B-B14F-4D97-AF65-F5344CB8AC3E}">
        <p14:creationId xmlns:p14="http://schemas.microsoft.com/office/powerpoint/2010/main" val="16762852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Onthaal, organisatie en sales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5220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400" spc="-5" dirty="0">
                <a:solidFill>
                  <a:srgbClr val="111111"/>
                </a:solidFill>
              </a:rPr>
              <a:t>Onthaal, organisatie en sales 15 uur:</a:t>
            </a:r>
          </a:p>
          <a:p>
            <a:pPr lvl="2"/>
            <a:r>
              <a:rPr lang="nl-BE" spc="-5" dirty="0">
                <a:solidFill>
                  <a:srgbClr val="111111"/>
                </a:solidFill>
                <a:latin typeface="Arial MT"/>
                <a:cs typeface="Arial MT"/>
              </a:rPr>
              <a:t>Basiscompetenties onthaal- winkelomgeving</a:t>
            </a:r>
          </a:p>
          <a:p>
            <a:pPr lvl="2"/>
            <a:r>
              <a:rPr lang="nl-BE" spc="-5" dirty="0">
                <a:solidFill>
                  <a:srgbClr val="111111"/>
                </a:solidFill>
                <a:latin typeface="Arial MT"/>
                <a:cs typeface="Arial MT"/>
              </a:rPr>
              <a:t>Verkoop en marketing in de </a:t>
            </a:r>
            <a:r>
              <a:rPr lang="nl-BE" spc="-5" dirty="0" err="1">
                <a:solidFill>
                  <a:srgbClr val="111111"/>
                </a:solidFill>
                <a:latin typeface="Arial MT"/>
                <a:cs typeface="Arial MT"/>
              </a:rPr>
              <a:t>retailsector</a:t>
            </a:r>
            <a:endParaRPr lang="nl-BE" spc="-5" dirty="0">
              <a:solidFill>
                <a:srgbClr val="111111"/>
              </a:solidFill>
              <a:latin typeface="Arial MT"/>
              <a:cs typeface="Arial MT"/>
            </a:endParaRPr>
          </a:p>
          <a:p>
            <a:pPr lvl="2"/>
            <a:r>
              <a:rPr lang="nl-BE" spc="-5" dirty="0">
                <a:solidFill>
                  <a:srgbClr val="111111"/>
                </a:solidFill>
                <a:latin typeface="Arial MT"/>
                <a:cs typeface="Arial MT"/>
              </a:rPr>
              <a:t>Administratieve taken als onthaalmedewerker</a:t>
            </a:r>
          </a:p>
          <a:p>
            <a:pPr lvl="2"/>
            <a:r>
              <a:rPr lang="nl-BE" spc="-5" dirty="0">
                <a:solidFill>
                  <a:srgbClr val="111111"/>
                </a:solidFill>
                <a:latin typeface="Arial MT"/>
                <a:cs typeface="Arial MT"/>
              </a:rPr>
              <a:t>Activiteiten uitvoeren als verkoopmedewerker</a:t>
            </a:r>
          </a:p>
          <a:p>
            <a:pPr lvl="2"/>
            <a:r>
              <a:rPr lang="nl-BE" spc="-5" dirty="0">
                <a:solidFill>
                  <a:srgbClr val="111111"/>
                </a:solidFill>
                <a:latin typeface="Arial MT"/>
                <a:cs typeface="Arial MT"/>
              </a:rPr>
              <a:t>Essentie van duurzaam ondernemen</a:t>
            </a:r>
          </a:p>
          <a:p>
            <a:pPr marL="533400" lvl="2" indent="0">
              <a:buNone/>
            </a:pPr>
            <a:endParaRPr lang="nl-BE" spc="-5" dirty="0">
              <a:solidFill>
                <a:srgbClr val="111111"/>
              </a:solidFill>
              <a:latin typeface="Arial MT"/>
              <a:cs typeface="Arial MT"/>
            </a:endParaRPr>
          </a:p>
          <a:p>
            <a:r>
              <a:rPr lang="nl-BE" sz="2400" dirty="0">
                <a:solidFill>
                  <a:srgbClr val="111111"/>
                </a:solidFill>
              </a:rPr>
              <a:t>Competenties</a:t>
            </a:r>
            <a:r>
              <a:rPr lang="nl-BE" sz="2400" spc="-5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zijn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gerelateerd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aan</a:t>
            </a:r>
            <a:r>
              <a:rPr lang="nl-BE" sz="2400" spc="-6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de</a:t>
            </a:r>
            <a:r>
              <a:rPr lang="nl-BE" sz="2400" spc="-60" dirty="0">
                <a:solidFill>
                  <a:srgbClr val="111111"/>
                </a:solidFill>
              </a:rPr>
              <a:t> beroepskwalificaties (</a:t>
            </a:r>
            <a:r>
              <a:rPr lang="nl-BE" sz="2400" spc="-20" dirty="0">
                <a:solidFill>
                  <a:srgbClr val="111111"/>
                </a:solidFill>
              </a:rPr>
              <a:t>BK):</a:t>
            </a:r>
            <a:endParaRPr lang="nl-BE" sz="2400" dirty="0"/>
          </a:p>
          <a:p>
            <a:pPr lvl="2"/>
            <a:r>
              <a:rPr lang="nl-BE" b="1" spc="-5" dirty="0">
                <a:solidFill>
                  <a:srgbClr val="912427"/>
                </a:solidFill>
                <a:latin typeface="Arial"/>
                <a:cs typeface="Arial"/>
              </a:rPr>
              <a:t>Winkel- </a:t>
            </a:r>
            <a:r>
              <a:rPr lang="nl-BE" b="1" spc="-545" dirty="0">
                <a:solidFill>
                  <a:srgbClr val="912427"/>
                </a:solidFill>
                <a:latin typeface="Arial"/>
                <a:cs typeface="Arial"/>
              </a:rPr>
              <a:t> </a:t>
            </a:r>
            <a:r>
              <a:rPr lang="nl-BE" b="1" spc="-5" dirty="0">
                <a:solidFill>
                  <a:srgbClr val="912427"/>
                </a:solidFill>
                <a:latin typeface="Arial"/>
                <a:cs typeface="Arial"/>
              </a:rPr>
              <a:t>verkoper</a:t>
            </a:r>
            <a:r>
              <a:rPr lang="nl-BE" b="1" spc="-10" dirty="0">
                <a:solidFill>
                  <a:srgbClr val="912427"/>
                </a:solidFill>
                <a:latin typeface="Arial"/>
                <a:cs typeface="Arial"/>
              </a:rPr>
              <a:t> </a:t>
            </a:r>
            <a:r>
              <a:rPr lang="nl-BE" b="1" dirty="0">
                <a:solidFill>
                  <a:srgbClr val="912427"/>
                </a:solidFill>
                <a:latin typeface="Arial"/>
                <a:cs typeface="Arial"/>
              </a:rPr>
              <a:t>en</a:t>
            </a:r>
            <a:r>
              <a:rPr lang="nl-BE" b="1" spc="-5" dirty="0">
                <a:solidFill>
                  <a:srgbClr val="912427"/>
                </a:solidFill>
                <a:latin typeface="Arial"/>
                <a:cs typeface="Arial"/>
              </a:rPr>
              <a:t> Administratief medewerker</a:t>
            </a:r>
            <a:r>
              <a:rPr lang="nl-BE" b="1" spc="-15" dirty="0">
                <a:solidFill>
                  <a:srgbClr val="912427"/>
                </a:solidFill>
                <a:latin typeface="Arial"/>
                <a:cs typeface="Arial"/>
              </a:rPr>
              <a:t> </a:t>
            </a:r>
            <a:r>
              <a:rPr lang="nl-BE" b="1" spc="-5" dirty="0">
                <a:solidFill>
                  <a:srgbClr val="912427"/>
                </a:solidFill>
                <a:latin typeface="Arial"/>
                <a:cs typeface="Arial"/>
              </a:rPr>
              <a:t>onthaal</a:t>
            </a:r>
            <a:endParaRPr lang="nl-BE" dirty="0">
              <a:latin typeface="Arial"/>
              <a:cs typeface="Arial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0000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942CB2F-EC67-F728-9329-0CF39627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Onthaal, organisatie en sales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264FDD9-41B6-2A24-4C10-EF29178B3D4E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pic>
        <p:nvPicPr>
          <p:cNvPr id="10" name="Afbeelding 9" descr="Afbeelding met tekst, schermopname, nummer, Parallel&#10;&#10;Automatisch gegenereerde beschrijving">
            <a:extLst>
              <a:ext uri="{FF2B5EF4-FFF2-40B4-BE49-F238E27FC236}">
                <a16:creationId xmlns:a16="http://schemas.microsoft.com/office/drawing/2014/main" id="{5D35FDF7-7A55-47A3-55B0-321D310B6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79" y="187844"/>
            <a:ext cx="5653532" cy="5699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6918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Onthaal, organisatie en sales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Leerlingen</a:t>
            </a:r>
            <a:r>
              <a:rPr lang="nl-BE" sz="24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die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kiezen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voor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spc="-5" dirty="0">
                <a:solidFill>
                  <a:srgbClr val="111111"/>
                </a:solidFill>
                <a:latin typeface="Arial MT"/>
                <a:cs typeface="Arial MT"/>
              </a:rPr>
              <a:t>Onthaal,</a:t>
            </a:r>
            <a:r>
              <a:rPr lang="nl-BE" sz="24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spc="-5" dirty="0">
                <a:solidFill>
                  <a:srgbClr val="111111"/>
                </a:solidFill>
                <a:latin typeface="Arial MT"/>
                <a:cs typeface="Arial MT"/>
              </a:rPr>
              <a:t>organisatie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24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2400" dirty="0">
                <a:solidFill>
                  <a:srgbClr val="111111"/>
                </a:solidFill>
                <a:latin typeface="Arial MT"/>
                <a:cs typeface="Arial MT"/>
              </a:rPr>
              <a:t>sales: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nl-BE" sz="2400" dirty="0">
              <a:solidFill>
                <a:srgbClr val="111111"/>
              </a:solidFill>
              <a:latin typeface="Arial MT"/>
              <a:cs typeface="Arial MT"/>
            </a:endParaRP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hebben een sterke interesse in theoretische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 inzichten in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topics rond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marketing</a:t>
            </a:r>
            <a:r>
              <a:rPr lang="nl-BE" sz="1800" b="1" spc="-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verkoop</a:t>
            </a:r>
            <a:r>
              <a:rPr lang="nl-BE" sz="1800" b="1" spc="-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in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de </a:t>
            </a:r>
            <a:r>
              <a:rPr lang="nl-BE" sz="18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u="sng" spc="-5" dirty="0" err="1">
                <a:solidFill>
                  <a:srgbClr val="111111"/>
                </a:solidFill>
                <a:latin typeface="Arial"/>
                <a:cs typeface="Arial"/>
              </a:rPr>
              <a:t>retail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; 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zijn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communicatief </a:t>
            </a:r>
            <a:r>
              <a:rPr lang="nl-BE" sz="1800" u="sng" dirty="0">
                <a:solidFill>
                  <a:srgbClr val="111111"/>
                </a:solidFill>
                <a:latin typeface="Arial"/>
                <a:cs typeface="Arial"/>
              </a:rPr>
              <a:t>en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sociaal vaardig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in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functie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van </a:t>
            </a:r>
            <a:r>
              <a:rPr lang="nl-BE" sz="18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een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professionele communicatie met bezoekers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klanten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18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dit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in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Nederlands,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Frans</a:t>
            </a:r>
            <a:r>
              <a:rPr lang="nl-BE" sz="18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Engels; 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versterken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hun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digitale competenties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met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het oog op </a:t>
            </a:r>
            <a:r>
              <a:rPr lang="nl-BE" sz="1800" spc="-55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het doelgericht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uitvoeren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van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administratieve taken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in een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onthaalomgeving; 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ontwikkelen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logistieke</a:t>
            </a:r>
            <a:r>
              <a:rPr lang="nl-BE" sz="1800" b="1" spc="-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commerciële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competenties </a:t>
            </a:r>
            <a:r>
              <a:rPr lang="nl-BE" sz="1800" spc="-54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ter</a:t>
            </a:r>
            <a:r>
              <a:rPr lang="nl-BE" sz="18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ondersteuning</a:t>
            </a:r>
            <a:r>
              <a:rPr lang="nl-BE" sz="1800" spc="-1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van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 verkoopactiviteiten;</a:t>
            </a:r>
          </a:p>
          <a:p>
            <a:pPr marL="455612" lvl="2">
              <a:lnSpc>
                <a:spcPct val="100000"/>
              </a:lnSpc>
              <a:spcBef>
                <a:spcPts val="100"/>
              </a:spcBef>
            </a:pP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hebben aandacht voor de 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impact van </a:t>
            </a:r>
            <a:r>
              <a:rPr lang="nl-BE" sz="1800" u="sng" spc="-10" dirty="0">
                <a:solidFill>
                  <a:srgbClr val="111111"/>
                </a:solidFill>
                <a:latin typeface="Arial"/>
                <a:cs typeface="Arial"/>
              </a:rPr>
              <a:t>actuele</a:t>
            </a:r>
            <a:r>
              <a:rPr lang="nl-BE" sz="1800" u="sng" spc="-5" dirty="0">
                <a:solidFill>
                  <a:srgbClr val="111111"/>
                </a:solidFill>
                <a:latin typeface="Arial"/>
                <a:cs typeface="Arial"/>
              </a:rPr>
              <a:t> ontwikkelingen</a:t>
            </a:r>
            <a:r>
              <a:rPr lang="nl-BE" sz="1800" u="sng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u="sng" dirty="0">
                <a:solidFill>
                  <a:srgbClr val="111111"/>
                </a:solidFill>
                <a:latin typeface="Arial"/>
                <a:cs typeface="Arial"/>
              </a:rPr>
              <a:t>op</a:t>
            </a:r>
            <a:r>
              <a:rPr lang="nl-BE" sz="1800" u="sng" spc="-1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u="sng" dirty="0">
                <a:solidFill>
                  <a:srgbClr val="111111"/>
                </a:solidFill>
                <a:latin typeface="Arial"/>
                <a:cs typeface="Arial"/>
              </a:rPr>
              <a:t>de</a:t>
            </a:r>
            <a:r>
              <a:rPr lang="nl-BE" sz="1800" u="sng" spc="-2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u="sng" spc="-5" dirty="0" err="1">
                <a:solidFill>
                  <a:srgbClr val="111111"/>
                </a:solidFill>
                <a:latin typeface="Arial"/>
                <a:cs typeface="Arial"/>
              </a:rPr>
              <a:t>retailsector</a:t>
            </a:r>
            <a:r>
              <a:rPr lang="nl-BE" sz="1800" u="sng" spc="-1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en</a:t>
            </a:r>
            <a:r>
              <a:rPr lang="nl-BE" sz="1800" spc="-2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hun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eigen </a:t>
            </a:r>
            <a:r>
              <a:rPr lang="nl-BE" sz="1800" spc="-54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dirty="0">
                <a:solidFill>
                  <a:srgbClr val="111111"/>
                </a:solidFill>
                <a:latin typeface="Arial MT"/>
                <a:cs typeface="Arial MT"/>
              </a:rPr>
              <a:t>handelen</a:t>
            </a:r>
            <a:r>
              <a:rPr lang="nl-BE" sz="1800" spc="-15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lang="nl-BE" sz="1800" spc="-5" dirty="0">
                <a:solidFill>
                  <a:srgbClr val="111111"/>
                </a:solidFill>
                <a:latin typeface="Arial MT"/>
                <a:cs typeface="Arial MT"/>
              </a:rPr>
              <a:t>(e-commerce).</a:t>
            </a:r>
            <a:endParaRPr lang="nl-BE" sz="1800" dirty="0">
              <a:latin typeface="Arial MT"/>
              <a:cs typeface="Arial MT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229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FE731-03F3-1992-A41F-2F1E1817E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29106"/>
              </p:ext>
            </p:extLst>
          </p:nvPr>
        </p:nvGraphicFramePr>
        <p:xfrm>
          <a:off x="1231590" y="943600"/>
          <a:ext cx="97288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ijl omhoog 4">
            <a:extLst>
              <a:ext uri="{FF2B5EF4-FFF2-40B4-BE49-F238E27FC236}">
                <a16:creationId xmlns:a16="http://schemas.microsoft.com/office/drawing/2014/main" id="{0E0CE8E4-D4B0-B4DA-24D6-D73D481EB1E0}"/>
              </a:ext>
            </a:extLst>
          </p:cNvPr>
          <p:cNvSpPr/>
          <p:nvPr/>
        </p:nvSpPr>
        <p:spPr>
          <a:xfrm rot="7783712">
            <a:off x="570235" y="127486"/>
            <a:ext cx="358641" cy="1008045"/>
          </a:xfrm>
          <a:prstGeom prst="upArrow">
            <a:avLst/>
          </a:prstGeom>
          <a:solidFill>
            <a:srgbClr val="8A342E"/>
          </a:solidFill>
          <a:ln>
            <a:solidFill>
              <a:srgbClr val="8A34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solidFill>
                <a:srgbClr val="8A342E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5896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Onthaal, organisatie en sales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256212" cy="3684588"/>
          </a:xfrm>
        </p:spPr>
        <p:txBody>
          <a:bodyPr>
            <a:normAutofit/>
          </a:bodyPr>
          <a:lstStyle/>
          <a:p>
            <a:pPr marL="12700" marR="5080">
              <a:lnSpc>
                <a:spcPct val="100000"/>
              </a:lnSpc>
            </a:pPr>
            <a:r>
              <a:rPr lang="nl-BE" sz="2400" dirty="0">
                <a:solidFill>
                  <a:srgbClr val="111111"/>
                </a:solidFill>
              </a:rPr>
              <a:t>Se-n-se:</a:t>
            </a:r>
          </a:p>
          <a:p>
            <a:pPr marL="455612" marR="5080" lvl="2">
              <a:lnSpc>
                <a:spcPct val="100000"/>
              </a:lnSpc>
            </a:pPr>
            <a:r>
              <a:rPr lang="nl-BE" dirty="0">
                <a:solidFill>
                  <a:srgbClr val="111111"/>
                </a:solidFill>
              </a:rPr>
              <a:t>Commercieel assistent</a:t>
            </a:r>
          </a:p>
          <a:p>
            <a:pPr marL="455612" marR="5080" lvl="2">
              <a:lnSpc>
                <a:spcPct val="100000"/>
              </a:lnSpc>
            </a:pPr>
            <a:r>
              <a:rPr lang="nl-BE" dirty="0">
                <a:solidFill>
                  <a:srgbClr val="111111"/>
                </a:solidFill>
              </a:rPr>
              <a:t>Klantcontactmedewerker</a:t>
            </a:r>
          </a:p>
          <a:p>
            <a:pPr marR="5080">
              <a:lnSpc>
                <a:spcPct val="100000"/>
              </a:lnSpc>
              <a:spcBef>
                <a:spcPts val="10"/>
              </a:spcBef>
              <a:buClr>
                <a:srgbClr val="111111"/>
              </a:buClr>
              <a:buFontTx/>
              <a:buChar char="•"/>
            </a:pPr>
            <a:endParaRPr lang="nl-BE" sz="2000" dirty="0">
              <a:solidFill>
                <a:srgbClr val="111111"/>
              </a:solidFill>
            </a:endParaRPr>
          </a:p>
          <a:p>
            <a:pPr marL="12700" marR="5080">
              <a:lnSpc>
                <a:spcPct val="100000"/>
              </a:lnSpc>
            </a:pPr>
            <a:r>
              <a:rPr lang="nl-BE" sz="2400" dirty="0">
                <a:solidFill>
                  <a:srgbClr val="111111"/>
                </a:solidFill>
              </a:rPr>
              <a:t>Graduaatsopleiding:</a:t>
            </a:r>
          </a:p>
          <a:p>
            <a:pPr marL="455612" marR="5080" lvl="2">
              <a:lnSpc>
                <a:spcPct val="100000"/>
              </a:lnSpc>
            </a:pPr>
            <a:r>
              <a:rPr lang="nl-BE" dirty="0">
                <a:solidFill>
                  <a:srgbClr val="111111"/>
                </a:solidFill>
              </a:rPr>
              <a:t>Sales support</a:t>
            </a:r>
          </a:p>
          <a:p>
            <a:pPr marL="455612" marR="5080" lvl="2">
              <a:lnSpc>
                <a:spcPct val="100000"/>
              </a:lnSpc>
            </a:pPr>
            <a:r>
              <a:rPr lang="nl-BE" dirty="0">
                <a:solidFill>
                  <a:srgbClr val="111111"/>
                </a:solidFill>
              </a:rPr>
              <a:t>Winkelmanagement</a:t>
            </a:r>
          </a:p>
          <a:p>
            <a:pPr marL="455612" marR="5080" lvl="2">
              <a:lnSpc>
                <a:spcPct val="100000"/>
              </a:lnSpc>
            </a:pPr>
            <a:r>
              <a:rPr lang="nl-BE" dirty="0">
                <a:solidFill>
                  <a:srgbClr val="111111"/>
                </a:solidFill>
              </a:rPr>
              <a:t>Bedrijfsorganisatie</a:t>
            </a:r>
          </a:p>
          <a:p>
            <a:endParaRPr lang="nl-BE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D4D33435-6AA9-3F45-84C7-B9362758A565}"/>
              </a:ext>
            </a:extLst>
          </p:cNvPr>
          <p:cNvSpPr txBox="1">
            <a:spLocks/>
          </p:cNvSpPr>
          <p:nvPr/>
        </p:nvSpPr>
        <p:spPr>
          <a:xfrm>
            <a:off x="6096000" y="2505075"/>
            <a:ext cx="525621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635"/>
              </a:spcBef>
            </a:pPr>
            <a:r>
              <a:rPr lang="nl-BE" sz="2400" dirty="0">
                <a:solidFill>
                  <a:srgbClr val="111111"/>
                </a:solidFill>
              </a:rPr>
              <a:t>Onmiddellijk aan de slag:</a:t>
            </a:r>
          </a:p>
          <a:p>
            <a:pPr marL="455612" marR="5080" lvl="2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Winkelverkoper</a:t>
            </a:r>
          </a:p>
          <a:p>
            <a:pPr marL="455612" marR="5080" lvl="2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Verkoopmedewerker</a:t>
            </a:r>
          </a:p>
          <a:p>
            <a:pPr marL="455612" marR="5080" lvl="2">
              <a:lnSpc>
                <a:spcPct val="120000"/>
              </a:lnSpc>
            </a:pPr>
            <a:r>
              <a:rPr lang="nl-BE" spc="-10" dirty="0">
                <a:solidFill>
                  <a:srgbClr val="111111"/>
                </a:solidFill>
              </a:rPr>
              <a:t>Administratief medewerker onthaal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35912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Logistiek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Arbeidsmarktgericht</a:t>
            </a:r>
          </a:p>
        </p:txBody>
      </p:sp>
    </p:spTree>
    <p:extLst>
      <p:ext uri="{BB962C8B-B14F-4D97-AF65-F5344CB8AC3E}">
        <p14:creationId xmlns:p14="http://schemas.microsoft.com/office/powerpoint/2010/main" val="5750813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9616"/>
            <a:ext cx="10515600" cy="1325563"/>
          </a:xfrm>
        </p:spPr>
        <p:txBody>
          <a:bodyPr/>
          <a:lstStyle/>
          <a:p>
            <a:r>
              <a:rPr lang="nl-BE" dirty="0"/>
              <a:t>Logistiek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r>
              <a:rPr lang="nl-BE" sz="2000" dirty="0"/>
              <a:t>Praktische studierichting in de arbeidsmarktfinaliteit</a:t>
            </a:r>
          </a:p>
          <a:p>
            <a:r>
              <a:rPr lang="nl-BE" sz="2000" dirty="0"/>
              <a:t>Inzichten in de werking van ondernemingen </a:t>
            </a:r>
          </a:p>
          <a:p>
            <a:r>
              <a:rPr lang="nl-BE" sz="2000" dirty="0"/>
              <a:t>Competenties met betrekking tot het uitvoeren van diverse magazijnactiviteiten van ontvangst tot verzending van goederen</a:t>
            </a:r>
          </a:p>
          <a:p>
            <a:r>
              <a:rPr lang="nl-BE" sz="2000" dirty="0"/>
              <a:t>Een gemotoriseerd intern transportmiddel besturen</a:t>
            </a:r>
          </a:p>
        </p:txBody>
      </p:sp>
    </p:spTree>
    <p:extLst>
      <p:ext uri="{BB962C8B-B14F-4D97-AF65-F5344CB8AC3E}">
        <p14:creationId xmlns:p14="http://schemas.microsoft.com/office/powerpoint/2010/main" val="184553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7857"/>
            <a:ext cx="10512424" cy="823912"/>
          </a:xfrm>
        </p:spPr>
        <p:txBody>
          <a:bodyPr/>
          <a:lstStyle/>
          <a:p>
            <a:r>
              <a:rPr lang="nl-BE" dirty="0"/>
              <a:t>Logische instroom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/>
          <a:lstStyle/>
          <a:p>
            <a:r>
              <a:rPr lang="nl-BE" sz="2800" dirty="0"/>
              <a:t>Leerlingen die in de 2</a:t>
            </a:r>
            <a:r>
              <a:rPr lang="nl-BE" sz="2800" baseline="30000" dirty="0"/>
              <a:t>de</a:t>
            </a:r>
            <a:r>
              <a:rPr lang="nl-BE" sz="2800" dirty="0"/>
              <a:t> graad een praktische vorming kregen.</a:t>
            </a:r>
          </a:p>
          <a:p>
            <a:r>
              <a:rPr lang="nl-BE" dirty="0"/>
              <a:t>Leerlingen die de richting organisatie en logistiek volgden in de tweede graad.</a:t>
            </a:r>
          </a:p>
          <a:p>
            <a:pPr marL="50800" indent="0">
              <a:buNone/>
            </a:pPr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487A7D-5FE2-455A-C434-7FDE285A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55600"/>
            <a:ext cx="10515600" cy="1325563"/>
          </a:xfrm>
        </p:spPr>
        <p:txBody>
          <a:bodyPr/>
          <a:lstStyle/>
          <a:p>
            <a:r>
              <a:rPr lang="nl-BE" dirty="0"/>
              <a:t>Logistiek</a:t>
            </a:r>
          </a:p>
        </p:txBody>
      </p:sp>
    </p:spTree>
    <p:extLst>
      <p:ext uri="{BB962C8B-B14F-4D97-AF65-F5344CB8AC3E}">
        <p14:creationId xmlns:p14="http://schemas.microsoft.com/office/powerpoint/2010/main" val="25002568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Logistiek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r>
              <a:rPr lang="nl-BE" dirty="0"/>
              <a:t>Dragende vakken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3026"/>
            <a:ext cx="10512424" cy="3684588"/>
          </a:xfrm>
        </p:spPr>
        <p:txBody>
          <a:bodyPr/>
          <a:lstStyle/>
          <a:p>
            <a:r>
              <a:rPr lang="nl-BE" dirty="0"/>
              <a:t>Logistiek 18 uur:</a:t>
            </a:r>
          </a:p>
          <a:p>
            <a:pPr lvl="2"/>
            <a:r>
              <a:rPr lang="nl-BE" dirty="0"/>
              <a:t>Basiscompetenties in een magazijnomgeving</a:t>
            </a:r>
          </a:p>
          <a:p>
            <a:pPr lvl="2"/>
            <a:r>
              <a:rPr lang="nl-BE" dirty="0"/>
              <a:t>Logistiek vanuit een ruimer perspectief</a:t>
            </a:r>
          </a:p>
          <a:p>
            <a:pPr lvl="2"/>
            <a:r>
              <a:rPr lang="nl-BE" dirty="0"/>
              <a:t>Veilig gebruik van gemotoriseerd intern transportmiddel</a:t>
            </a:r>
          </a:p>
          <a:p>
            <a:pPr lvl="2"/>
            <a:r>
              <a:rPr lang="nl-BE" dirty="0"/>
              <a:t>Activiteiten met betrekking tot de goederenstroom</a:t>
            </a:r>
          </a:p>
          <a:p>
            <a:pPr lvl="2"/>
            <a:r>
              <a:rPr lang="nl-BE" dirty="0"/>
              <a:t>Essentie van duurzaam ondernemen</a:t>
            </a:r>
          </a:p>
        </p:txBody>
      </p:sp>
    </p:spTree>
    <p:extLst>
      <p:ext uri="{BB962C8B-B14F-4D97-AF65-F5344CB8AC3E}">
        <p14:creationId xmlns:p14="http://schemas.microsoft.com/office/powerpoint/2010/main" val="40440682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 anchor="ctr">
            <a:normAutofit/>
          </a:bodyPr>
          <a:lstStyle/>
          <a:p>
            <a:pPr algn="r"/>
            <a:r>
              <a:rPr lang="nl-BE" dirty="0"/>
              <a:t>Logistiek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297EFCF4-C429-C89A-6DF6-6365C83A0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4213"/>
              </p:ext>
            </p:extLst>
          </p:nvPr>
        </p:nvGraphicFramePr>
        <p:xfrm>
          <a:off x="419878" y="500063"/>
          <a:ext cx="5599921" cy="54729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96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2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1700" b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LOG</a:t>
                      </a:r>
                      <a:endParaRPr lang="nl-BE" sz="1700">
                        <a:latin typeface="Arial"/>
                        <a:cs typeface="Arial"/>
                      </a:endParaRPr>
                    </a:p>
                  </a:txBody>
                  <a:tcPr marL="0" marR="0" marT="433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III,2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4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4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4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454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Duits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MAVO/Wiskunde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MAVO/Nederlands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lang="nl-BE" sz="900" spc="-5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Logistiek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5620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lang="nl-BE" sz="9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18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56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lang="nl-BE" sz="900" spc="-1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18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656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Basiscompetenties</a:t>
                      </a:r>
                      <a:r>
                        <a:rPr lang="nl-BE" sz="900" i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lang="nl-BE" sz="900" i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lang="nl-BE" sz="900" i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magazijnomgeving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Logistiek</a:t>
                      </a:r>
                      <a:r>
                        <a:rPr lang="nl-BE" sz="9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vanuit</a:t>
                      </a:r>
                      <a:r>
                        <a:rPr lang="nl-BE" sz="9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lang="nl-BE" sz="900" i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ruimer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perspectief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Veilig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gebruik</a:t>
                      </a:r>
                      <a:r>
                        <a:rPr lang="nl-BE" sz="900" i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 gemotoriseerd intern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transportmiddel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Activiteiten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betrekking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goederenstroom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Essentie</a:t>
                      </a:r>
                      <a:r>
                        <a:rPr lang="nl-BE" sz="900" i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lang="nl-BE" sz="900" i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duurzaam</a:t>
                      </a:r>
                      <a:r>
                        <a:rPr lang="nl-BE" sz="900" i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nl-BE" sz="900" i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ondernemen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381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552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LO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53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53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2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553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64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b="1" spc="-5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39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916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Logistiek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50535"/>
            <a:ext cx="10512424" cy="823912"/>
          </a:xfrm>
        </p:spPr>
        <p:txBody>
          <a:bodyPr/>
          <a:lstStyle/>
          <a:p>
            <a:r>
              <a:rPr lang="nl-BE" dirty="0"/>
              <a:t>Profiel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2424" cy="368458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lang="nl-BE" sz="2400" dirty="0">
                <a:solidFill>
                  <a:srgbClr val="111111"/>
                </a:solidFill>
              </a:rPr>
              <a:t>Leerlingen</a:t>
            </a:r>
            <a:r>
              <a:rPr lang="nl-BE" sz="2400" spc="-2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die</a:t>
            </a:r>
            <a:r>
              <a:rPr lang="nl-BE" sz="2400" spc="-2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kiezen</a:t>
            </a:r>
            <a:r>
              <a:rPr lang="nl-BE" sz="2400" spc="-2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voor</a:t>
            </a:r>
            <a:r>
              <a:rPr lang="nl-BE" sz="2400" spc="-20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Logistiek</a:t>
            </a:r>
            <a:r>
              <a:rPr lang="nl-BE" sz="2400" spc="-25" dirty="0">
                <a:solidFill>
                  <a:srgbClr val="111111"/>
                </a:solidFill>
              </a:rPr>
              <a:t> </a:t>
            </a:r>
            <a:r>
              <a:rPr lang="nl-BE" sz="2400" dirty="0">
                <a:solidFill>
                  <a:srgbClr val="111111"/>
                </a:solidFill>
              </a:rPr>
              <a:t>…</a:t>
            </a:r>
            <a:endParaRPr lang="nl-BE" sz="2400" dirty="0"/>
          </a:p>
          <a:p>
            <a:pPr marL="455612" lvl="2">
              <a:lnSpc>
                <a:spcPct val="100000"/>
              </a:lnSpc>
              <a:spcBef>
                <a:spcPts val="1300"/>
              </a:spcBef>
            </a:pPr>
            <a:r>
              <a:rPr lang="nl-BE" spc="-5" dirty="0">
                <a:solidFill>
                  <a:srgbClr val="111111"/>
                </a:solidFill>
              </a:rPr>
              <a:t>verwerven</a:t>
            </a:r>
            <a:r>
              <a:rPr lang="nl-BE" spc="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via</a:t>
            </a:r>
            <a:r>
              <a:rPr lang="nl-BE" spc="5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concrete</a:t>
            </a:r>
            <a:r>
              <a:rPr lang="nl-BE" spc="5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toepassingen</a:t>
            </a:r>
            <a:r>
              <a:rPr lang="nl-BE" spc="5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theoretische </a:t>
            </a:r>
            <a:r>
              <a:rPr lang="nl-BE" spc="-54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inzichten in </a:t>
            </a:r>
            <a:r>
              <a:rPr lang="nl-BE" spc="-5" dirty="0">
                <a:solidFill>
                  <a:srgbClr val="111111"/>
                </a:solidFill>
              </a:rPr>
              <a:t>topics rond </a:t>
            </a:r>
            <a:r>
              <a:rPr lang="nl-BE" dirty="0">
                <a:solidFill>
                  <a:srgbClr val="111111"/>
                </a:solidFill>
              </a:rPr>
              <a:t>de </a:t>
            </a:r>
            <a:r>
              <a:rPr lang="nl-BE" b="1" spc="-5" dirty="0">
                <a:solidFill>
                  <a:srgbClr val="111111"/>
                </a:solidFill>
              </a:rPr>
              <a:t>logistieke keten</a:t>
            </a:r>
            <a:r>
              <a:rPr lang="nl-BE" spc="-5" dirty="0">
                <a:solidFill>
                  <a:srgbClr val="111111"/>
                </a:solidFill>
              </a:rPr>
              <a:t>, </a:t>
            </a:r>
            <a:r>
              <a:rPr lang="nl-BE" dirty="0">
                <a:solidFill>
                  <a:srgbClr val="111111"/>
                </a:solidFill>
              </a:rPr>
              <a:t> </a:t>
            </a:r>
            <a:r>
              <a:rPr lang="nl-BE" b="1" spc="-5" dirty="0">
                <a:solidFill>
                  <a:srgbClr val="111111"/>
                </a:solidFill>
              </a:rPr>
              <a:t>magazijnbeheer</a:t>
            </a:r>
            <a:r>
              <a:rPr lang="nl-BE" b="1" spc="-15" dirty="0">
                <a:solidFill>
                  <a:srgbClr val="111111"/>
                </a:solidFill>
              </a:rPr>
              <a:t> </a:t>
            </a:r>
            <a:r>
              <a:rPr lang="nl-BE" b="1" dirty="0">
                <a:solidFill>
                  <a:srgbClr val="111111"/>
                </a:solidFill>
              </a:rPr>
              <a:t>en</a:t>
            </a:r>
            <a:r>
              <a:rPr lang="nl-BE" b="1" spc="-5" dirty="0">
                <a:solidFill>
                  <a:srgbClr val="111111"/>
                </a:solidFill>
              </a:rPr>
              <a:t> -inrichting</a:t>
            </a:r>
            <a:r>
              <a:rPr lang="nl-BE" spc="-5" dirty="0">
                <a:solidFill>
                  <a:srgbClr val="111111"/>
                </a:solidFill>
              </a:rPr>
              <a:t>;</a:t>
            </a:r>
            <a:endParaRPr lang="nl-BE" spc="-5" dirty="0"/>
          </a:p>
          <a:p>
            <a:pPr marL="455612" lvl="2">
              <a:lnSpc>
                <a:spcPct val="100000"/>
              </a:lnSpc>
              <a:spcBef>
                <a:spcPts val="1300"/>
              </a:spcBef>
            </a:pPr>
            <a:r>
              <a:rPr lang="nl-BE" dirty="0">
                <a:solidFill>
                  <a:srgbClr val="111111"/>
                </a:solidFill>
              </a:rPr>
              <a:t>ontwikkelen </a:t>
            </a:r>
            <a:r>
              <a:rPr lang="nl-BE" spc="-5" dirty="0">
                <a:solidFill>
                  <a:srgbClr val="111111"/>
                </a:solidFill>
              </a:rPr>
              <a:t>competenties </a:t>
            </a:r>
            <a:r>
              <a:rPr lang="nl-BE" dirty="0">
                <a:solidFill>
                  <a:srgbClr val="111111"/>
                </a:solidFill>
              </a:rPr>
              <a:t>om de </a:t>
            </a:r>
            <a:r>
              <a:rPr lang="nl-BE" b="1" spc="-5" dirty="0">
                <a:solidFill>
                  <a:srgbClr val="111111"/>
                </a:solidFill>
              </a:rPr>
              <a:t>goederenstroom </a:t>
            </a:r>
            <a:r>
              <a:rPr lang="nl-BE" b="1" spc="-54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en </a:t>
            </a:r>
            <a:r>
              <a:rPr lang="nl-BE" b="1" spc="-5" dirty="0">
                <a:solidFill>
                  <a:srgbClr val="111111"/>
                </a:solidFill>
              </a:rPr>
              <a:t>distributie </a:t>
            </a:r>
            <a:r>
              <a:rPr lang="nl-BE" b="1" dirty="0">
                <a:solidFill>
                  <a:srgbClr val="111111"/>
                </a:solidFill>
              </a:rPr>
              <a:t>van een </a:t>
            </a:r>
            <a:r>
              <a:rPr lang="nl-BE" b="1" spc="-5" dirty="0">
                <a:solidFill>
                  <a:srgbClr val="111111"/>
                </a:solidFill>
              </a:rPr>
              <a:t>onderneming </a:t>
            </a:r>
            <a:r>
              <a:rPr lang="nl-BE" spc="-5" dirty="0">
                <a:solidFill>
                  <a:srgbClr val="111111"/>
                </a:solidFill>
              </a:rPr>
              <a:t>efficiënt te </a:t>
            </a:r>
            <a:r>
              <a:rPr lang="nl-BE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ondersteunen;</a:t>
            </a:r>
          </a:p>
          <a:p>
            <a:pPr marL="455612" lvl="2">
              <a:lnSpc>
                <a:spcPct val="100000"/>
              </a:lnSpc>
              <a:spcBef>
                <a:spcPts val="1300"/>
              </a:spcBef>
            </a:pPr>
            <a:r>
              <a:rPr lang="nl-BE" dirty="0">
                <a:solidFill>
                  <a:srgbClr val="111111"/>
                </a:solidFill>
              </a:rPr>
              <a:t>ontwikkelen inzicht in </a:t>
            </a:r>
            <a:r>
              <a:rPr lang="nl-BE" spc="-5" dirty="0">
                <a:solidFill>
                  <a:srgbClr val="111111"/>
                </a:solidFill>
              </a:rPr>
              <a:t>technische aspecten </a:t>
            </a:r>
            <a:r>
              <a:rPr lang="nl-BE" dirty="0">
                <a:solidFill>
                  <a:srgbClr val="111111"/>
                </a:solidFill>
              </a:rPr>
              <a:t>van</a:t>
            </a:r>
            <a:r>
              <a:rPr lang="nl-BE" spc="5" dirty="0">
                <a:solidFill>
                  <a:srgbClr val="111111"/>
                </a:solidFill>
              </a:rPr>
              <a:t> </a:t>
            </a:r>
            <a:r>
              <a:rPr lang="nl-BE" b="1" spc="-5" dirty="0">
                <a:solidFill>
                  <a:srgbClr val="111111"/>
                </a:solidFill>
              </a:rPr>
              <a:t>gemotoriseerde interne transportmiddelen </a:t>
            </a:r>
            <a:r>
              <a:rPr lang="nl-BE" dirty="0">
                <a:solidFill>
                  <a:srgbClr val="111111"/>
                </a:solidFill>
              </a:rPr>
              <a:t>en </a:t>
            </a:r>
            <a:r>
              <a:rPr lang="nl-BE" spc="-54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leren ze op een veilige en </a:t>
            </a:r>
            <a:r>
              <a:rPr lang="nl-BE" spc="-5" dirty="0">
                <a:solidFill>
                  <a:srgbClr val="111111"/>
                </a:solidFill>
              </a:rPr>
              <a:t>verantwoorde </a:t>
            </a:r>
            <a:r>
              <a:rPr lang="nl-BE" dirty="0">
                <a:solidFill>
                  <a:srgbClr val="111111"/>
                </a:solidFill>
              </a:rPr>
              <a:t>manier gebruiken;</a:t>
            </a:r>
            <a:endParaRPr lang="nl-BE" dirty="0"/>
          </a:p>
          <a:p>
            <a:pPr marL="455612" lvl="2">
              <a:lnSpc>
                <a:spcPct val="100000"/>
              </a:lnSpc>
              <a:spcBef>
                <a:spcPts val="1300"/>
              </a:spcBef>
            </a:pPr>
            <a:r>
              <a:rPr lang="nl-BE" dirty="0">
                <a:solidFill>
                  <a:srgbClr val="111111"/>
                </a:solidFill>
              </a:rPr>
              <a:t>hebben aandacht voor de impact van </a:t>
            </a:r>
            <a:r>
              <a:rPr lang="nl-BE" spc="-5" dirty="0">
                <a:solidFill>
                  <a:srgbClr val="111111"/>
                </a:solidFill>
              </a:rPr>
              <a:t>actuele </a:t>
            </a:r>
            <a:r>
              <a:rPr lang="nl-BE" dirty="0">
                <a:solidFill>
                  <a:srgbClr val="111111"/>
                </a:solidFill>
              </a:rPr>
              <a:t>ontwikkelingen op </a:t>
            </a:r>
            <a:r>
              <a:rPr lang="nl-BE" spc="-5" dirty="0">
                <a:solidFill>
                  <a:srgbClr val="111111"/>
                </a:solidFill>
              </a:rPr>
              <a:t>goederen- </a:t>
            </a:r>
            <a:r>
              <a:rPr lang="nl-BE" dirty="0">
                <a:solidFill>
                  <a:srgbClr val="111111"/>
                </a:solidFill>
              </a:rPr>
              <a:t>en </a:t>
            </a:r>
            <a:r>
              <a:rPr lang="nl-BE" spc="-5" dirty="0">
                <a:solidFill>
                  <a:srgbClr val="111111"/>
                </a:solidFill>
              </a:rPr>
              <a:t>informatiestroom </a:t>
            </a:r>
            <a:r>
              <a:rPr lang="nl-BE" dirty="0">
                <a:solidFill>
                  <a:srgbClr val="111111"/>
                </a:solidFill>
              </a:rPr>
              <a:t>en </a:t>
            </a:r>
            <a:r>
              <a:rPr lang="nl-BE" spc="-55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hun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eigen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handelen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in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een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dirty="0">
                <a:solidFill>
                  <a:srgbClr val="111111"/>
                </a:solidFill>
              </a:rPr>
              <a:t>magazijnomgeving.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42899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r>
              <a:rPr lang="nl-BE" dirty="0"/>
              <a:t>Logistiek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32501-9348-9F24-32F2-B8DDAAB5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9236"/>
            <a:ext cx="10512424" cy="823912"/>
          </a:xfrm>
        </p:spPr>
        <p:txBody>
          <a:bodyPr/>
          <a:lstStyle/>
          <a:p>
            <a:r>
              <a:rPr lang="nl-BE" dirty="0"/>
              <a:t>Toekomst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F3D21B-F06B-F48F-8461-7D00633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784947" cy="3684588"/>
          </a:xfrm>
        </p:spPr>
        <p:txBody>
          <a:bodyPr>
            <a:normAutofit/>
          </a:bodyPr>
          <a:lstStyle/>
          <a:p>
            <a:pPr marL="12700">
              <a:lnSpc>
                <a:spcPts val="2125"/>
              </a:lnSpc>
            </a:pPr>
            <a:r>
              <a:rPr lang="nl-BE" sz="2400" spc="-5" dirty="0">
                <a:solidFill>
                  <a:srgbClr val="111111"/>
                </a:solidFill>
              </a:rPr>
              <a:t>Se-n-se:</a:t>
            </a:r>
          </a:p>
          <a:p>
            <a:pPr marL="638175" lvl="3">
              <a:lnSpc>
                <a:spcPts val="2125"/>
              </a:lnSpc>
            </a:pPr>
            <a:r>
              <a:rPr lang="nl-BE" spc="-5" dirty="0">
                <a:solidFill>
                  <a:srgbClr val="111111"/>
                </a:solidFill>
              </a:rPr>
              <a:t>Logistiek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assistent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magazijn</a:t>
            </a:r>
          </a:p>
          <a:p>
            <a:pPr marL="188912" lvl="2" indent="0">
              <a:lnSpc>
                <a:spcPts val="2125"/>
              </a:lnSpc>
              <a:buNone/>
            </a:pPr>
            <a:endParaRPr lang="nl-BE" dirty="0"/>
          </a:p>
          <a:p>
            <a:pPr marL="12700">
              <a:lnSpc>
                <a:spcPct val="100000"/>
              </a:lnSpc>
            </a:pPr>
            <a:r>
              <a:rPr lang="nl-BE" sz="2400" spc="-5" dirty="0">
                <a:solidFill>
                  <a:srgbClr val="111111"/>
                </a:solidFill>
              </a:rPr>
              <a:t>Graduaatsopleiding:</a:t>
            </a:r>
          </a:p>
          <a:p>
            <a:pPr marL="638175" lvl="3">
              <a:lnSpc>
                <a:spcPct val="100000"/>
              </a:lnSpc>
            </a:pPr>
            <a:r>
              <a:rPr lang="nl-BE" spc="-10" dirty="0">
                <a:solidFill>
                  <a:srgbClr val="111111"/>
                </a:solidFill>
              </a:rPr>
              <a:t>Transport</a:t>
            </a:r>
            <a:r>
              <a:rPr lang="nl-BE" spc="-30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en</a:t>
            </a:r>
            <a:r>
              <a:rPr lang="nl-BE" spc="-25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logistiek</a:t>
            </a:r>
          </a:p>
          <a:p>
            <a:pPr marL="188912" lvl="2" indent="0">
              <a:lnSpc>
                <a:spcPct val="100000"/>
              </a:lnSpc>
              <a:buNone/>
            </a:pPr>
            <a:endParaRPr lang="nl-BE" spc="-5" dirty="0">
              <a:solidFill>
                <a:srgbClr val="111111"/>
              </a:solidFill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z="2400" spc="-5" dirty="0">
                <a:solidFill>
                  <a:srgbClr val="111111"/>
                </a:solidFill>
              </a:rPr>
              <a:t>Onmiddellijk</a:t>
            </a:r>
            <a:r>
              <a:rPr lang="nl-BE" sz="2400" spc="-15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aan</a:t>
            </a:r>
            <a:r>
              <a:rPr lang="nl-BE" sz="2400" spc="-15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de</a:t>
            </a:r>
            <a:r>
              <a:rPr lang="nl-BE" sz="2400" spc="-15" dirty="0">
                <a:solidFill>
                  <a:srgbClr val="111111"/>
                </a:solidFill>
              </a:rPr>
              <a:t> </a:t>
            </a:r>
            <a:r>
              <a:rPr lang="nl-BE" sz="2400" spc="-5" dirty="0">
                <a:solidFill>
                  <a:srgbClr val="111111"/>
                </a:solidFill>
              </a:rPr>
              <a:t>slag:</a:t>
            </a:r>
          </a:p>
          <a:p>
            <a:pPr marL="638175" lvl="3">
              <a:lnSpc>
                <a:spcPct val="100000"/>
              </a:lnSpc>
              <a:spcBef>
                <a:spcPts val="100"/>
              </a:spcBef>
            </a:pPr>
            <a:r>
              <a:rPr lang="nl-BE" spc="-5" dirty="0">
                <a:solidFill>
                  <a:srgbClr val="111111"/>
                </a:solidFill>
              </a:rPr>
              <a:t>Magazijnier</a:t>
            </a:r>
          </a:p>
          <a:p>
            <a:pPr marL="638175" lvl="3">
              <a:lnSpc>
                <a:spcPct val="100000"/>
              </a:lnSpc>
              <a:spcBef>
                <a:spcPts val="100"/>
              </a:spcBef>
            </a:pPr>
            <a:r>
              <a:rPr lang="nl-BE" spc="-5" dirty="0">
                <a:solidFill>
                  <a:srgbClr val="111111"/>
                </a:solidFill>
              </a:rPr>
              <a:t>Bestuurder</a:t>
            </a:r>
            <a:r>
              <a:rPr lang="nl-BE" spc="-15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interne</a:t>
            </a:r>
            <a:r>
              <a:rPr lang="nl-BE" spc="-20" dirty="0">
                <a:solidFill>
                  <a:srgbClr val="111111"/>
                </a:solidFill>
              </a:rPr>
              <a:t> </a:t>
            </a:r>
            <a:r>
              <a:rPr lang="nl-BE" spc="-5" dirty="0">
                <a:solidFill>
                  <a:srgbClr val="111111"/>
                </a:solidFill>
              </a:rPr>
              <a:t>transportmiddelen</a:t>
            </a:r>
            <a:endParaRPr lang="nl-BE" dirty="0"/>
          </a:p>
          <a:p>
            <a:pPr marL="298450" indent="-285750">
              <a:lnSpc>
                <a:spcPct val="100000"/>
              </a:lnSpc>
              <a:spcBef>
                <a:spcPts val="50"/>
              </a:spcBef>
              <a:buChar char="•"/>
              <a:tabLst>
                <a:tab pos="297815" algn="l"/>
                <a:tab pos="298450" algn="l"/>
              </a:tabLst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3098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8">
            <a:extLst>
              <a:ext uri="{FF2B5EF4-FFF2-40B4-BE49-F238E27FC236}">
                <a16:creationId xmlns:a16="http://schemas.microsoft.com/office/drawing/2014/main" id="{646F6DB2-386C-7C97-E714-AE9143A80FFD}"/>
              </a:ext>
            </a:extLst>
          </p:cNvPr>
          <p:cNvGrpSpPr/>
          <p:nvPr/>
        </p:nvGrpSpPr>
        <p:grpSpPr>
          <a:xfrm>
            <a:off x="2324100" y="428625"/>
            <a:ext cx="7096125" cy="5972175"/>
            <a:chOff x="2114717" y="1124743"/>
            <a:chExt cx="6498738" cy="5122031"/>
          </a:xfrm>
        </p:grpSpPr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2075B089-30EE-E7AE-1D0B-46CA731B49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4717" y="1124743"/>
              <a:ext cx="6498738" cy="5122031"/>
            </a:xfrm>
            <a:prstGeom prst="rect">
              <a:avLst/>
            </a:prstGeom>
          </p:spPr>
        </p:pic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3F81C18D-714F-4263-A24F-E080FB71EEC6}"/>
                </a:ext>
              </a:extLst>
            </p:cNvPr>
            <p:cNvSpPr/>
            <p:nvPr/>
          </p:nvSpPr>
          <p:spPr>
            <a:xfrm>
              <a:off x="5220068" y="3428999"/>
              <a:ext cx="3312795" cy="1079500"/>
            </a:xfrm>
            <a:custGeom>
              <a:avLst/>
              <a:gdLst/>
              <a:ahLst/>
              <a:cxnLst/>
              <a:rect l="l" t="t" r="r" b="b"/>
              <a:pathLst>
                <a:path w="3312795" h="1079500">
                  <a:moveTo>
                    <a:pt x="331236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068070"/>
                  </a:lnTo>
                  <a:lnTo>
                    <a:pt x="0" y="1079500"/>
                  </a:lnTo>
                  <a:lnTo>
                    <a:pt x="3312363" y="1079500"/>
                  </a:lnTo>
                  <a:lnTo>
                    <a:pt x="3312363" y="1068070"/>
                  </a:lnTo>
                  <a:lnTo>
                    <a:pt x="12280" y="1068070"/>
                  </a:lnTo>
                  <a:lnTo>
                    <a:pt x="12280" y="12700"/>
                  </a:lnTo>
                  <a:lnTo>
                    <a:pt x="3300082" y="12700"/>
                  </a:lnTo>
                  <a:lnTo>
                    <a:pt x="3300082" y="1067841"/>
                  </a:lnTo>
                  <a:lnTo>
                    <a:pt x="3312363" y="1067841"/>
                  </a:lnTo>
                  <a:lnTo>
                    <a:pt x="3312363" y="12700"/>
                  </a:lnTo>
                  <a:lnTo>
                    <a:pt x="3312363" y="12280"/>
                  </a:lnTo>
                  <a:lnTo>
                    <a:pt x="33123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23DEB473-911A-67D8-A4E5-0E44A481E6DA}"/>
                </a:ext>
              </a:extLst>
            </p:cNvPr>
            <p:cNvSpPr/>
            <p:nvPr/>
          </p:nvSpPr>
          <p:spPr>
            <a:xfrm>
              <a:off x="5220072" y="3428999"/>
              <a:ext cx="3312795" cy="1080135"/>
            </a:xfrm>
            <a:custGeom>
              <a:avLst/>
              <a:gdLst/>
              <a:ahLst/>
              <a:cxnLst/>
              <a:rect l="l" t="t" r="r" b="b"/>
              <a:pathLst>
                <a:path w="3312795" h="1080135">
                  <a:moveTo>
                    <a:pt x="0" y="0"/>
                  </a:moveTo>
                  <a:lnTo>
                    <a:pt x="3312368" y="0"/>
                  </a:lnTo>
                  <a:lnTo>
                    <a:pt x="3312368" y="1080120"/>
                  </a:lnTo>
                  <a:lnTo>
                    <a:pt x="0" y="1080120"/>
                  </a:lnTo>
                  <a:lnTo>
                    <a:pt x="0" y="0"/>
                  </a:lnTo>
                  <a:close/>
                </a:path>
                <a:path w="3312795" h="1080135">
                  <a:moveTo>
                    <a:pt x="12280" y="12280"/>
                  </a:moveTo>
                  <a:lnTo>
                    <a:pt x="12280" y="1067840"/>
                  </a:lnTo>
                  <a:lnTo>
                    <a:pt x="3300088" y="1067840"/>
                  </a:lnTo>
                  <a:lnTo>
                    <a:pt x="3300088" y="12280"/>
                  </a:lnTo>
                  <a:lnTo>
                    <a:pt x="12280" y="1228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1373BB5E-F5EB-2EF4-8325-9F0DFE37DCF4}"/>
                </a:ext>
              </a:extLst>
            </p:cNvPr>
            <p:cNvSpPr/>
            <p:nvPr/>
          </p:nvSpPr>
          <p:spPr>
            <a:xfrm>
              <a:off x="5220068" y="5085080"/>
              <a:ext cx="3312795" cy="504190"/>
            </a:xfrm>
            <a:custGeom>
              <a:avLst/>
              <a:gdLst/>
              <a:ahLst/>
              <a:cxnLst/>
              <a:rect l="l" t="t" r="r" b="b"/>
              <a:pathLst>
                <a:path w="3312795" h="504189">
                  <a:moveTo>
                    <a:pt x="3312363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90220"/>
                  </a:lnTo>
                  <a:lnTo>
                    <a:pt x="0" y="504190"/>
                  </a:lnTo>
                  <a:lnTo>
                    <a:pt x="3312363" y="504190"/>
                  </a:lnTo>
                  <a:lnTo>
                    <a:pt x="3312363" y="490258"/>
                  </a:lnTo>
                  <a:lnTo>
                    <a:pt x="3312363" y="14020"/>
                  </a:lnTo>
                  <a:lnTo>
                    <a:pt x="3298456" y="14020"/>
                  </a:lnTo>
                  <a:lnTo>
                    <a:pt x="3298456" y="490220"/>
                  </a:lnTo>
                  <a:lnTo>
                    <a:pt x="13906" y="490220"/>
                  </a:lnTo>
                  <a:lnTo>
                    <a:pt x="13906" y="13970"/>
                  </a:lnTo>
                  <a:lnTo>
                    <a:pt x="3312363" y="13970"/>
                  </a:lnTo>
                  <a:lnTo>
                    <a:pt x="33123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27D6934A-D60C-D868-E582-5B424CC27A7D}"/>
                </a:ext>
              </a:extLst>
            </p:cNvPr>
            <p:cNvSpPr/>
            <p:nvPr/>
          </p:nvSpPr>
          <p:spPr>
            <a:xfrm>
              <a:off x="5220072" y="5085184"/>
              <a:ext cx="3312795" cy="504190"/>
            </a:xfrm>
            <a:custGeom>
              <a:avLst/>
              <a:gdLst/>
              <a:ahLst/>
              <a:cxnLst/>
              <a:rect l="l" t="t" r="r" b="b"/>
              <a:pathLst>
                <a:path w="3312795" h="504189">
                  <a:moveTo>
                    <a:pt x="0" y="0"/>
                  </a:moveTo>
                  <a:lnTo>
                    <a:pt x="3312368" y="0"/>
                  </a:lnTo>
                  <a:lnTo>
                    <a:pt x="3312368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  <a:path w="3312795" h="504189">
                  <a:moveTo>
                    <a:pt x="13910" y="13910"/>
                  </a:moveTo>
                  <a:lnTo>
                    <a:pt x="13910" y="490145"/>
                  </a:lnTo>
                  <a:lnTo>
                    <a:pt x="3298458" y="490145"/>
                  </a:lnTo>
                  <a:lnTo>
                    <a:pt x="3298458" y="13910"/>
                  </a:lnTo>
                  <a:lnTo>
                    <a:pt x="13910" y="1391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12167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B2C23-7337-25A8-329D-3894E3A5C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0677"/>
            <a:ext cx="12192000" cy="3102951"/>
          </a:xfrm>
        </p:spPr>
        <p:txBody>
          <a:bodyPr anchor="b">
            <a:normAutofit/>
          </a:bodyPr>
          <a:lstStyle/>
          <a:p>
            <a:r>
              <a:rPr lang="nl-BE" sz="5400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91160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F4A33-5AFF-3872-7CFF-42D2DBEAD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Economie - Wiskunde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0FAA99-1B0D-6AB7-F80E-E9E528591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>
                <a:solidFill>
                  <a:srgbClr val="8A342E"/>
                </a:solidFill>
              </a:rPr>
              <a:t>Doorstroom </a:t>
            </a:r>
            <a:r>
              <a:rPr lang="nl-BE" b="1" dirty="0" err="1">
                <a:solidFill>
                  <a:srgbClr val="8A342E"/>
                </a:solidFill>
              </a:rPr>
              <a:t>Domeinoverstijgend</a:t>
            </a:r>
            <a:endParaRPr lang="nl-BE" b="1" dirty="0">
              <a:solidFill>
                <a:srgbClr val="8A3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368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40C40-D361-ED35-2488-3F5CC762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Infoavond dinsdag 16 april 2024</a:t>
            </a:r>
            <a:br>
              <a:rPr lang="nl-BE" dirty="0"/>
            </a:br>
            <a:r>
              <a:rPr lang="nl-BE" dirty="0"/>
              <a:t>Open dag zondag 26 mei 2024</a:t>
            </a:r>
          </a:p>
        </p:txBody>
      </p:sp>
    </p:spTree>
    <p:extLst>
      <p:ext uri="{BB962C8B-B14F-4D97-AF65-F5344CB8AC3E}">
        <p14:creationId xmlns:p14="http://schemas.microsoft.com/office/powerpoint/2010/main" val="161814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180B9-72B8-8995-9C92-95CF903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Economie-Wiskunde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768FC6A-0B2C-4AD6-E2B5-513A1574E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63" y="1982561"/>
            <a:ext cx="10512425" cy="3684588"/>
          </a:xfrm>
        </p:spPr>
        <p:txBody>
          <a:bodyPr/>
          <a:lstStyle/>
          <a:p>
            <a:r>
              <a:rPr lang="nl-BE" sz="2400" dirty="0"/>
              <a:t>Sterk theoretische richting</a:t>
            </a:r>
          </a:p>
          <a:p>
            <a:r>
              <a:rPr lang="nl-BE" sz="2400" dirty="0"/>
              <a:t>Domeinoverschrijdende doorstroomfinaliteit</a:t>
            </a:r>
          </a:p>
          <a:p>
            <a:r>
              <a:rPr lang="nl-BE" sz="2400" dirty="0"/>
              <a:t>Vereist ernstige studiehouding en hoog abstractievermogen</a:t>
            </a:r>
          </a:p>
          <a:p>
            <a:pPr lvl="2"/>
            <a:r>
              <a:rPr lang="nl-BE" dirty="0"/>
              <a:t>Leerstof vlot verwerken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In staat om (vakoverschrijdende) projecten zelfstandig of in groep, tot een goed einde brengen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Brede en theoretische achtergrond</a:t>
            </a:r>
          </a:p>
          <a:p>
            <a:pPr marL="5080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40628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48E3E8A-8AD6-8447-B025-33D37DB3B003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F3CF298-5D7A-4048-A2A5-9BE4279978B9}"/>
    </a:ext>
  </a:extLst>
</a:theme>
</file>

<file path=ppt/theme/theme3.xml><?xml version="1.0" encoding="utf-8"?>
<a:theme xmlns:a="http://schemas.openxmlformats.org/drawingml/2006/main" name="2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8" id="{A8DCC06C-ED3D-BC48-8848-BD6BEC8D916F}" vid="{2F0ACFF0-EFEE-6C4B-92AE-9C0C81B02562}"/>
    </a:ext>
  </a:extLst>
</a:theme>
</file>

<file path=ppt/theme/themeOverride1.xml><?xml version="1.0" encoding="utf-8"?>
<a:themeOverride xmlns:a="http://schemas.openxmlformats.org/drawingml/2006/main">
  <a:clrScheme name="ORS_kleurenthema">
    <a:dk1>
      <a:srgbClr val="000000"/>
    </a:dk1>
    <a:lt1>
      <a:srgbClr val="FFFFFF"/>
    </a:lt1>
    <a:dk2>
      <a:srgbClr val="1D1D1D"/>
    </a:dk2>
    <a:lt2>
      <a:srgbClr val="F7F6E8"/>
    </a:lt2>
    <a:accent1>
      <a:srgbClr val="E9B300"/>
    </a:accent1>
    <a:accent2>
      <a:srgbClr val="05AFD9"/>
    </a:accent2>
    <a:accent3>
      <a:srgbClr val="EB5070"/>
    </a:accent3>
    <a:accent4>
      <a:srgbClr val="EF7E26"/>
    </a:accent4>
    <a:accent5>
      <a:srgbClr val="8CB21D"/>
    </a:accent5>
    <a:accent6>
      <a:srgbClr val="9879A5"/>
    </a:accent6>
    <a:hlink>
      <a:srgbClr val="02859A"/>
    </a:hlink>
    <a:folHlink>
      <a:srgbClr val="92201E"/>
    </a:folHlink>
  </a:clrScheme>
</a:themeOverride>
</file>

<file path=ppt/theme/themeOverride2.xml><?xml version="1.0" encoding="utf-8"?>
<a:themeOverride xmlns:a="http://schemas.openxmlformats.org/drawingml/2006/main">
  <a:clrScheme name="ORS_kleurenthema">
    <a:dk1>
      <a:srgbClr val="000000"/>
    </a:dk1>
    <a:lt1>
      <a:srgbClr val="FFFFFF"/>
    </a:lt1>
    <a:dk2>
      <a:srgbClr val="1D1D1D"/>
    </a:dk2>
    <a:lt2>
      <a:srgbClr val="F7F6E8"/>
    </a:lt2>
    <a:accent1>
      <a:srgbClr val="E9B300"/>
    </a:accent1>
    <a:accent2>
      <a:srgbClr val="05AFD9"/>
    </a:accent2>
    <a:accent3>
      <a:srgbClr val="EB5070"/>
    </a:accent3>
    <a:accent4>
      <a:srgbClr val="EF7E26"/>
    </a:accent4>
    <a:accent5>
      <a:srgbClr val="8CB21D"/>
    </a:accent5>
    <a:accent6>
      <a:srgbClr val="9879A5"/>
    </a:accent6>
    <a:hlink>
      <a:srgbClr val="02859A"/>
    </a:hlink>
    <a:folHlink>
      <a:srgbClr val="92201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sjabloon_ppt_vanduyse</Template>
  <TotalTime>82</TotalTime>
  <Words>2622</Words>
  <Application>Microsoft Office PowerPoint</Application>
  <PresentationFormat>Breedbeeld</PresentationFormat>
  <Paragraphs>840</Paragraphs>
  <Slides>80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80</vt:i4>
      </vt:variant>
    </vt:vector>
  </HeadingPairs>
  <TitlesOfParts>
    <vt:vector size="83" baseType="lpstr">
      <vt:lpstr>Kantoorthema</vt:lpstr>
      <vt:lpstr>1_Kantoorthema</vt:lpstr>
      <vt:lpstr>2_Kantoorthema</vt:lpstr>
      <vt:lpstr>PowerPoint-presentatie</vt:lpstr>
      <vt:lpstr>Welkom</vt:lpstr>
      <vt:lpstr>PowerPoint-presentatie</vt:lpstr>
      <vt:lpstr>Economie &amp; Organisatie</vt:lpstr>
      <vt:lpstr>In deze presentatie stellen we volgende richtingen voor </vt:lpstr>
      <vt:lpstr>DOORSTROOM DDO-DDG</vt:lpstr>
      <vt:lpstr>PowerPoint-presentatie</vt:lpstr>
      <vt:lpstr>Economie - Wiskunde</vt:lpstr>
      <vt:lpstr>Economie-Wiskunde</vt:lpstr>
      <vt:lpstr>Economie-Wiskunde</vt:lpstr>
      <vt:lpstr>Economie-Wiskunde</vt:lpstr>
      <vt:lpstr>Economie-Wiskunde</vt:lpstr>
      <vt:lpstr>Economie-Wiskunde</vt:lpstr>
      <vt:lpstr>Economie-Wiskunde</vt:lpstr>
      <vt:lpstr>Economie – Moderne Talen</vt:lpstr>
      <vt:lpstr>Economie – Moderne Talen</vt:lpstr>
      <vt:lpstr>Economie – Moderne Talen</vt:lpstr>
      <vt:lpstr>Economie – Moderne Talen</vt:lpstr>
      <vt:lpstr>Economie – Moderne Talen</vt:lpstr>
      <vt:lpstr>Economie – Moderne Talen</vt:lpstr>
      <vt:lpstr>Economie – Moderne Talen</vt:lpstr>
      <vt:lpstr>Bedrijfswetenschappen</vt:lpstr>
      <vt:lpstr>Bedrijfswetenschappen</vt:lpstr>
      <vt:lpstr>Bedrijfswetenschappen</vt:lpstr>
      <vt:lpstr>Bedrijfswetenschappen</vt:lpstr>
      <vt:lpstr>Bedrijfswetenschappen</vt:lpstr>
      <vt:lpstr>Bedrijfswetenschappen</vt:lpstr>
      <vt:lpstr>Bedrijfswetenschappen</vt:lpstr>
      <vt:lpstr>Bedrijfsondersteunende Informaticawetenschappen</vt:lpstr>
      <vt:lpstr>Bedrijfsondersteunende  Informaticawetenschappen</vt:lpstr>
      <vt:lpstr>Bedrijfsondersteunende  Informaticawetenschappen</vt:lpstr>
      <vt:lpstr>Bedrijfsondersteunende  Informaticawetenschappen</vt:lpstr>
      <vt:lpstr>Bedrijfsondersteunende  Informaticawetenschappen</vt:lpstr>
      <vt:lpstr>Bedrijfsondersteunende  Informatiecatiewetenschappen</vt:lpstr>
      <vt:lpstr>Bedrijfsondersteunende  Informaticawetenschappen</vt:lpstr>
      <vt:lpstr>PowerPoint-presentatie</vt:lpstr>
      <vt:lpstr>DOORSTROOM en ARBEIDSMARKT Dubbele finaliteit</vt:lpstr>
      <vt:lpstr>PowerPoint-presentatie</vt:lpstr>
      <vt:lpstr>In de dubbele finaliteit worden alle leerlingen uitgedaagd om …</vt:lpstr>
      <vt:lpstr>Bedrijfsorganisatie</vt:lpstr>
      <vt:lpstr>Bedrijfsorganisatie</vt:lpstr>
      <vt:lpstr>Bedrijfsorganisatie</vt:lpstr>
      <vt:lpstr>Bedrijfsorganisatie</vt:lpstr>
      <vt:lpstr>Bedrijfsorganisatie</vt:lpstr>
      <vt:lpstr>Bedrijfsorganisatie</vt:lpstr>
      <vt:lpstr>Bedrijfsorganisatie</vt:lpstr>
      <vt:lpstr>Commerciële organisatie</vt:lpstr>
      <vt:lpstr>Commerciële organisatie</vt:lpstr>
      <vt:lpstr>Commerciële organisatie</vt:lpstr>
      <vt:lpstr>Commerciële organisatie</vt:lpstr>
      <vt:lpstr>Commerciële organisatie</vt:lpstr>
      <vt:lpstr>Commerciële organisatie</vt:lpstr>
      <vt:lpstr>Commerciële organisatie</vt:lpstr>
      <vt:lpstr>Applicatie- en databeheer</vt:lpstr>
      <vt:lpstr>Applicatie- en databeheer</vt:lpstr>
      <vt:lpstr>Applicatie- en databeheer</vt:lpstr>
      <vt:lpstr>Applicatie- en databeheer</vt:lpstr>
      <vt:lpstr>Applicatie- en databeheer</vt:lpstr>
      <vt:lpstr>Applicatie- en databeheer</vt:lpstr>
      <vt:lpstr>Applicatie- en databeheer</vt:lpstr>
      <vt:lpstr>PowerPoint-presentatie</vt:lpstr>
      <vt:lpstr>ARBEIDSMARKT</vt:lpstr>
      <vt:lpstr>PowerPoint-presentatie</vt:lpstr>
      <vt:lpstr>Onthaal, organisatie en sales</vt:lpstr>
      <vt:lpstr>Onthaal, organisatie en sales</vt:lpstr>
      <vt:lpstr>Onthaal, organisatie en sales</vt:lpstr>
      <vt:lpstr>Onthaal, organisatie en sales</vt:lpstr>
      <vt:lpstr>Onthaal, organisatie en sales</vt:lpstr>
      <vt:lpstr>Onthaal, organisatie en sales</vt:lpstr>
      <vt:lpstr>Onthaal, organisatie en sales</vt:lpstr>
      <vt:lpstr>Logistiek</vt:lpstr>
      <vt:lpstr>Logistiek</vt:lpstr>
      <vt:lpstr>Logistiek</vt:lpstr>
      <vt:lpstr>Logistiek</vt:lpstr>
      <vt:lpstr>Logistiek</vt:lpstr>
      <vt:lpstr>Logistiek</vt:lpstr>
      <vt:lpstr>Logistiek</vt:lpstr>
      <vt:lpstr>PowerPoint-presentatie</vt:lpstr>
      <vt:lpstr>Vragen?</vt:lpstr>
      <vt:lpstr>Infoavond dinsdag 16 april 2024 Open dag zondag 26 mei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Isabel De Wilde</dc:creator>
  <cp:lastModifiedBy>Isabel De Wilde</cp:lastModifiedBy>
  <cp:revision>6</cp:revision>
  <dcterms:created xsi:type="dcterms:W3CDTF">2024-03-17T08:20:10Z</dcterms:created>
  <dcterms:modified xsi:type="dcterms:W3CDTF">2024-05-21T19:44:07Z</dcterms:modified>
</cp:coreProperties>
</file>