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sldIdLst>
    <p:sldId id="257" r:id="rId3"/>
    <p:sldId id="268" r:id="rId4"/>
    <p:sldId id="269" r:id="rId5"/>
    <p:sldId id="266" r:id="rId6"/>
    <p:sldId id="267" r:id="rId7"/>
    <p:sldId id="270" r:id="rId8"/>
    <p:sldId id="262" r:id="rId9"/>
    <p:sldId id="264" r:id="rId10"/>
    <p:sldId id="259" r:id="rId11"/>
    <p:sldId id="261" r:id="rId12"/>
    <p:sldId id="263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99D"/>
    <a:srgbClr val="D5E8EB"/>
    <a:srgbClr val="8DB5C3"/>
    <a:srgbClr val="4CBECE"/>
    <a:srgbClr val="5A5A5A"/>
    <a:srgbClr val="E0536A"/>
    <a:srgbClr val="987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ijl, gemiddeld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6"/>
    <p:restoredTop sz="96260"/>
  </p:normalViewPr>
  <p:slideViewPr>
    <p:cSldViewPr snapToGrid="0">
      <p:cViewPr varScale="1">
        <p:scale>
          <a:sx n="44" d="100"/>
          <a:sy n="44" d="100"/>
        </p:scale>
        <p:origin x="72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Centrum Duaal Leren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380611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84F0CD-3701-90DC-51F0-D7B10720C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0" b="380"/>
          <a:stretch/>
        </p:blipFill>
        <p:spPr>
          <a:xfrm>
            <a:off x="747052" y="3649508"/>
            <a:ext cx="6262510" cy="2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657564-49DA-E296-547F-AA25E23D4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649862" y="61636"/>
            <a:ext cx="513655" cy="13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5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2327" y="5163999"/>
            <a:ext cx="2450559" cy="16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44" y="593202"/>
            <a:ext cx="3616180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24E13C-FB77-4266-DCD0-581EF010F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677" y="330031"/>
            <a:ext cx="958035" cy="15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9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732017" y="1449030"/>
            <a:ext cx="3459982" cy="232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8631776" y="1475270"/>
            <a:ext cx="170911" cy="17091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873FB6-9B37-4F4F-9CF9-3AAE42A8E2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21450" y="619607"/>
            <a:ext cx="1493578" cy="10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4459E-ABDE-B608-7869-CFEE8B892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40676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62C23D-8B66-B5CA-7FDE-909F2D1D0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179639"/>
            <a:ext cx="12192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aan te passen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D39443-556A-24CE-DE19-C8292A59E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6231" y="3634212"/>
            <a:ext cx="6537777" cy="31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DB5C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6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5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0A5821-3B9E-B3D4-D4A9-12800CDEC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86" y="4953002"/>
            <a:ext cx="727678" cy="18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4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57316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59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655588"/>
            <a:ext cx="5700183" cy="3953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5" y="1693127"/>
            <a:ext cx="296527" cy="29644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B198EC-34EC-1A7F-072A-37F1859C0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86445" y="110346"/>
            <a:ext cx="2846327" cy="18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29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C966D5-53BB-68FE-6713-38B60996B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98164" y="4573060"/>
            <a:ext cx="3643271" cy="2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1A2B5F9-0D13-E01A-5455-79B491A6C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43412" y="112380"/>
            <a:ext cx="941877" cy="13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A6E195-8FA7-40E8-BABA-EE4D1CD954A4}"/>
              </a:ext>
            </a:extLst>
          </p:cNvPr>
          <p:cNvSpPr/>
          <p:nvPr userDrawn="1"/>
        </p:nvSpPr>
        <p:spPr>
          <a:xfrm>
            <a:off x="0" y="3195376"/>
            <a:ext cx="12192000" cy="1804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8DB5C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38DCD-3D69-9947-A0EB-EDE1C2DD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25504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6B5124-D3E3-9F8B-4516-D0FD0235F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20054" y="406449"/>
            <a:ext cx="6331577" cy="45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FF7770-3F35-ED86-7936-D5F3662CB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65337" y="4784834"/>
            <a:ext cx="1292341" cy="20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9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33012530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6013" y="5330572"/>
            <a:ext cx="2096751" cy="14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7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VOORBEELD SCHOOL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49870459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4288" y="4882486"/>
            <a:ext cx="707823" cy="1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2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269785E-92B8-F9CB-6BB5-EE473AB9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145"/>
            <a:ext cx="9213501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35886DA-85B6-FDE1-D2FA-F77D889ED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E3F1B0AC-E64C-9986-D059-D5C4D7BA7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4627" y="1979613"/>
            <a:ext cx="4829175" cy="406876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E97D466-337B-40DB-5783-D6F36639B8F8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5A5A5A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0007BD3-34F8-003E-E5E9-1789DAAD38FF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4109E-C0BA-EE36-EF43-A319AF370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49678" y="5168396"/>
            <a:ext cx="2692646" cy="1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91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DAABC-7C23-CA72-93E6-4476067F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67DD1A-D2CF-E664-3127-8FCE0986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F1A9BC-4620-C8F3-771D-5831A08C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9B6290-D51D-91D7-8693-4382D8BE9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2382" y="4961141"/>
            <a:ext cx="1594790" cy="18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2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B42B7-5130-D317-3BD1-16EA385E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19" y="593202"/>
            <a:ext cx="3311405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1CCCC2F-9708-424A-89F3-3D79A9CCF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74AD0-1F5D-A7D5-C5B4-3A135CC3F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CDCAD6-B033-419D-8FDE-FBDCC95E0DA5}"/>
              </a:ext>
            </a:extLst>
          </p:cNvPr>
          <p:cNvSpPr/>
          <p:nvPr userDrawn="1"/>
        </p:nvSpPr>
        <p:spPr>
          <a:xfrm>
            <a:off x="0" y="1701856"/>
            <a:ext cx="4772025" cy="259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CD8C52-105D-D7F5-1610-22AC1E5D80D3}"/>
              </a:ext>
            </a:extLst>
          </p:cNvPr>
          <p:cNvSpPr/>
          <p:nvPr userDrawn="1"/>
        </p:nvSpPr>
        <p:spPr>
          <a:xfrm rot="2770192">
            <a:off x="4686569" y="1746361"/>
            <a:ext cx="170911" cy="17091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BAAA54-3A6D-457F-E1B9-B9806FB7C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510" y="357809"/>
            <a:ext cx="1387598" cy="14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F6FB61-CFC0-FDE6-95D5-1207938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758205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5086FD-949C-7E75-E9CB-F80EBFE02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3885572" y="-1258348"/>
            <a:ext cx="4420857" cy="105155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055DFE-2819-C93A-7EDF-E0F30AC373C2}"/>
              </a:ext>
            </a:extLst>
          </p:cNvPr>
          <p:cNvSpPr/>
          <p:nvPr userDrawn="1"/>
        </p:nvSpPr>
        <p:spPr>
          <a:xfrm rot="10800000">
            <a:off x="8097076" y="1439898"/>
            <a:ext cx="4094921" cy="3778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EB6955D-B3AE-739A-815B-80D77EF7DB01}"/>
              </a:ext>
            </a:extLst>
          </p:cNvPr>
          <p:cNvSpPr/>
          <p:nvPr userDrawn="1"/>
        </p:nvSpPr>
        <p:spPr>
          <a:xfrm rot="13570192">
            <a:off x="7971822" y="1493285"/>
            <a:ext cx="263530" cy="27103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F10731-824F-B57B-8C8E-11803DBEF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99764" y="492142"/>
            <a:ext cx="1809844" cy="12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8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043-5282-A7A4-2955-62F72E76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365125"/>
            <a:ext cx="1176997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F5070F-3A21-5E59-575A-DADA08F9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37" y="1825625"/>
            <a:ext cx="1176997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58191F-EA51-1E2F-77F8-5B3E99537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2880" y="4893922"/>
            <a:ext cx="737659" cy="18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024F08-880F-C182-B3C8-1743AD9D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3687"/>
            <a:ext cx="10515600" cy="15586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A18FC0-07A9-4582-C291-F546AD4E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23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2B3921-491B-698F-4300-217329D7ED61}"/>
              </a:ext>
            </a:extLst>
          </p:cNvPr>
          <p:cNvSpPr/>
          <p:nvPr userDrawn="1"/>
        </p:nvSpPr>
        <p:spPr>
          <a:xfrm>
            <a:off x="0" y="1340100"/>
            <a:ext cx="5700183" cy="3953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7BF165-D7C7-EEA5-10B6-CD8B14015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7752" y="187745"/>
            <a:ext cx="2212349" cy="129551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1C936FB-0A21-AF71-5B7F-6E792F5683A4}"/>
              </a:ext>
            </a:extLst>
          </p:cNvPr>
          <p:cNvSpPr/>
          <p:nvPr userDrawn="1"/>
        </p:nvSpPr>
        <p:spPr>
          <a:xfrm rot="2770192">
            <a:off x="5559714" y="1381334"/>
            <a:ext cx="296527" cy="29644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5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4599B-07E5-4E24-E15C-024BE33B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6AAD64-9694-91FB-8BA2-F7F62B36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E3BF84-B9DE-7235-9402-662C56A61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DAF058-C19D-3BC3-2887-FC7F45159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64569" y="5093020"/>
            <a:ext cx="2910461" cy="16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1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35279A5-9851-74B9-311A-60F0B1EBEC80}"/>
              </a:ext>
            </a:extLst>
          </p:cNvPr>
          <p:cNvSpPr/>
          <p:nvPr userDrawn="1"/>
        </p:nvSpPr>
        <p:spPr>
          <a:xfrm>
            <a:off x="6350" y="1259723"/>
            <a:ext cx="8333782" cy="229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E0536A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DCF6FB9-A087-C4FC-B758-CAC3BD297EB9}"/>
              </a:ext>
            </a:extLst>
          </p:cNvPr>
          <p:cNvSpPr/>
          <p:nvPr userDrawn="1"/>
        </p:nvSpPr>
        <p:spPr>
          <a:xfrm rot="2770192">
            <a:off x="8254677" y="1282486"/>
            <a:ext cx="170911" cy="17091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26B2A26-757A-FE18-3852-1640ED40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90892" y="87814"/>
            <a:ext cx="1206435" cy="13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40420-0D3A-9092-98B8-EAAE80C8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65D97B-CB61-9862-80F9-3717C1C9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AE9A41-7075-3FE0-2B29-9C50FB316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D1DEDD-E01E-2311-B66E-024DB895D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A521A8A-69A9-AD84-036B-F245DC0C1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B5C73E-85BB-7039-AA34-CB435253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94028" y="5237125"/>
            <a:ext cx="2139741" cy="15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stijl te bewerken 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9118409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0421" y="5218867"/>
            <a:ext cx="1435422" cy="15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7C470-C5D7-348B-0339-04F17DFA1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400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0BDC7C9-F293-6E06-7C31-0A47AED241D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81284407"/>
              </p:ext>
            </p:extLst>
          </p:nvPr>
        </p:nvGraphicFramePr>
        <p:xfrm>
          <a:off x="838200" y="980554"/>
          <a:ext cx="10515600" cy="46938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558758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36487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134902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989945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38311079"/>
                    </a:ext>
                  </a:extLst>
                </a:gridCol>
              </a:tblGrid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29920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75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79776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68098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63784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596353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133240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959501"/>
                  </a:ext>
                </a:extLst>
              </a:tr>
              <a:tr h="521537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8432"/>
                  </a:ext>
                </a:extLst>
              </a:tr>
            </a:tbl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C5D2E6B6-ABF9-C7A6-CE28-63DCDA27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8195" y="5225142"/>
            <a:ext cx="1093037" cy="15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4714FC-250F-7932-C808-E32F0957A0C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7778" y="86311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hier voor titelopmaak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54" r:id="rId8"/>
    <p:sldLayoutId id="2147483661" r:id="rId9"/>
    <p:sldLayoutId id="2147483655" r:id="rId10"/>
    <p:sldLayoutId id="2147483656" r:id="rId11"/>
    <p:sldLayoutId id="2147483657" r:id="rId12"/>
    <p:sldLayoutId id="21474836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b="0" i="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96C9DBA-1218-649D-B226-CCCA9BC3E1C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7778" y="86311"/>
            <a:ext cx="1332042" cy="817203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D50CD8-3FDD-3DEE-4208-87834741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Centrum Duaal Leren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66296F-5906-40AA-C695-D12B212D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 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65CA7-4C71-71CD-2167-C2AF1423F8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3" y="6230937"/>
            <a:ext cx="12191977" cy="6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6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57188" indent="-30638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tabLst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682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tabLst>
          <a:tab pos="304800" algn="l"/>
          <a:tab pos="573088" algn="l"/>
        </a:tabLst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01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82663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03325" indent="-2206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0.jpe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2268" r="-1" b="30294"/>
          <a:stretch/>
        </p:blipFill>
        <p:spPr>
          <a:xfrm>
            <a:off x="5993475" y="517589"/>
            <a:ext cx="6198523" cy="2985230"/>
          </a:xfrm>
          <a:prstGeom prst="rect">
            <a:avLst/>
          </a:prstGeom>
        </p:spPr>
      </p:pic>
      <p:pic>
        <p:nvPicPr>
          <p:cNvPr id="1026" name="Picture 2" descr="welkom - Golfclub DeZandvoortse">
            <a:extLst>
              <a:ext uri="{FF2B5EF4-FFF2-40B4-BE49-F238E27FC236}">
                <a16:creationId xmlns:a16="http://schemas.microsoft.com/office/drawing/2014/main" id="{91062DA4-2974-ECF6-DC92-D4867A8E6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" b="18154"/>
          <a:stretch/>
        </p:blipFill>
        <p:spPr bwMode="auto">
          <a:xfrm>
            <a:off x="7373388" y="3849724"/>
            <a:ext cx="4818611" cy="200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A6E0FE-3AF5-9733-A88F-54580B075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nl-BE" sz="5000" b="1" dirty="0">
                <a:latin typeface="Verdana" panose="020B0604030504040204" pitchFamily="34" charset="0"/>
                <a:ea typeface="Verdana" panose="020B0604030504040204" pitchFamily="34" charset="0"/>
              </a:rPr>
              <a:t>Campus</a:t>
            </a:r>
            <a:br>
              <a:rPr lang="nl-BE" sz="5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sz="5000" b="1" dirty="0">
                <a:latin typeface="Verdana" panose="020B0604030504040204" pitchFamily="34" charset="0"/>
                <a:ea typeface="Verdana" panose="020B0604030504040204" pitchFamily="34" charset="0"/>
              </a:rPr>
              <a:t>DUAAL LEREN Trefpunt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498" y="5735637"/>
            <a:ext cx="17862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9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6653D-CE67-54E7-E3C7-389B88AEDE3C}"/>
              </a:ext>
            </a:extLst>
          </p:cNvPr>
          <p:cNvSpPr txBox="1">
            <a:spLocks/>
          </p:cNvSpPr>
          <p:nvPr/>
        </p:nvSpPr>
        <p:spPr>
          <a:xfrm>
            <a:off x="796046" y="262192"/>
            <a:ext cx="7152168" cy="1178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600" b="1" kern="12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KAN JE BEHALEN?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278768-4741-170A-F0D4-E0982BE9D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898" r="-1" b="-1"/>
          <a:stretch/>
        </p:blipFill>
        <p:spPr>
          <a:xfrm>
            <a:off x="7991436" y="-2725"/>
            <a:ext cx="4064043" cy="2335724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82BCD1-137B-CFF6-6FED-A636380997F6}"/>
              </a:ext>
            </a:extLst>
          </p:cNvPr>
          <p:cNvSpPr txBox="1">
            <a:spLocks/>
          </p:cNvSpPr>
          <p:nvPr/>
        </p:nvSpPr>
        <p:spPr>
          <a:xfrm>
            <a:off x="550998" y="1702803"/>
            <a:ext cx="6918646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Geslaagd</a:t>
            </a:r>
            <a:r>
              <a:rPr lang="en-US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</a:t>
            </a:r>
            <a:r>
              <a:rPr lang="en-US" sz="1800" b="1" baseline="30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graad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OK2 </a:t>
            </a:r>
          </a:p>
          <a:p>
            <a:pPr marL="0" indent="0" defTabSz="914400">
              <a:lnSpc>
                <a:spcPct val="90000"/>
              </a:lnSpc>
              <a:buNone/>
            </a:pP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Getuigschrift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graad</a:t>
            </a: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Beroepskwalificatie</a:t>
            </a: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(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enkel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wanneer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leerwerkplek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hebt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binnen</a:t>
            </a: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jouw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opleiding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Geslaagd</a:t>
            </a:r>
            <a:r>
              <a:rPr lang="en-US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3</a:t>
            </a:r>
            <a:r>
              <a:rPr lang="en-US" sz="1800" b="1" baseline="30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graad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r>
              <a:rPr lang="en-US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OK3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Studiegetuigschrift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van het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jaar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van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de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derde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graad</a:t>
            </a: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diploma </a:t>
            </a:r>
          </a:p>
          <a:p>
            <a:pPr marL="0" indent="0" defTabSz="914400">
              <a:lnSpc>
                <a:spcPct val="90000"/>
              </a:lnSpc>
              <a:buNone/>
            </a:pP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	- </a:t>
            </a:r>
            <a:r>
              <a:rPr lang="en-US" sz="1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Beroepskwalificatie</a:t>
            </a: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</a:t>
            </a:r>
            <a:endParaRPr lang="en-US" sz="1800" dirty="0">
              <a:solidFill>
                <a:schemeClr val="accent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5312" b="13339"/>
          <a:stretch/>
        </p:blipFill>
        <p:spPr>
          <a:xfrm>
            <a:off x="7403752" y="2691522"/>
            <a:ext cx="5041618" cy="4163753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3140343" y="0"/>
                </a:moveTo>
                <a:cubicBezTo>
                  <a:pt x="4007525" y="0"/>
                  <a:pt x="4792611" y="351495"/>
                  <a:pt x="5360901" y="919786"/>
                </a:cubicBezTo>
                <a:lnTo>
                  <a:pt x="5485419" y="1056789"/>
                </a:lnTo>
                <a:lnTo>
                  <a:pt x="5485419" y="4610469"/>
                </a:lnTo>
                <a:lnTo>
                  <a:pt x="366137" y="4610469"/>
                </a:lnTo>
                <a:lnTo>
                  <a:pt x="246784" y="4362707"/>
                </a:lnTo>
                <a:cubicBezTo>
                  <a:pt x="87874" y="3987002"/>
                  <a:pt x="0" y="3573935"/>
                  <a:pt x="0" y="3140344"/>
                </a:cubicBezTo>
                <a:cubicBezTo>
                  <a:pt x="0" y="1405980"/>
                  <a:pt x="1405980" y="0"/>
                  <a:pt x="3140343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23" y="6060970"/>
            <a:ext cx="1230365" cy="7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6653D-CE67-54E7-E3C7-389B88AEDE3C}"/>
              </a:ext>
            </a:extLst>
          </p:cNvPr>
          <p:cNvSpPr txBox="1">
            <a:spLocks/>
          </p:cNvSpPr>
          <p:nvPr/>
        </p:nvSpPr>
        <p:spPr>
          <a:xfrm>
            <a:off x="796046" y="262192"/>
            <a:ext cx="5808432" cy="1178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endParaRPr lang="en-US" sz="3600" b="1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278768-4741-170A-F0D4-E0982BE9D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898" r="-1" b="-1"/>
          <a:stretch/>
        </p:blipFill>
        <p:spPr>
          <a:xfrm>
            <a:off x="7991436" y="-2725"/>
            <a:ext cx="4064043" cy="2335724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82BCD1-137B-CFF6-6FED-A636380997F6}"/>
              </a:ext>
            </a:extLst>
          </p:cNvPr>
          <p:cNvSpPr txBox="1">
            <a:spLocks/>
          </p:cNvSpPr>
          <p:nvPr/>
        </p:nvSpPr>
        <p:spPr>
          <a:xfrm>
            <a:off x="550998" y="1702803"/>
            <a:ext cx="6918646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5312" b="13339"/>
          <a:stretch/>
        </p:blipFill>
        <p:spPr>
          <a:xfrm>
            <a:off x="7403752" y="2691522"/>
            <a:ext cx="5041618" cy="4163753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3140343" y="0"/>
                </a:moveTo>
                <a:cubicBezTo>
                  <a:pt x="4007525" y="0"/>
                  <a:pt x="4792611" y="351495"/>
                  <a:pt x="5360901" y="919786"/>
                </a:cubicBezTo>
                <a:lnTo>
                  <a:pt x="5485419" y="1056789"/>
                </a:lnTo>
                <a:lnTo>
                  <a:pt x="5485419" y="4610469"/>
                </a:lnTo>
                <a:lnTo>
                  <a:pt x="366137" y="4610469"/>
                </a:lnTo>
                <a:lnTo>
                  <a:pt x="246784" y="4362707"/>
                </a:lnTo>
                <a:cubicBezTo>
                  <a:pt x="87874" y="3987002"/>
                  <a:pt x="0" y="3573935"/>
                  <a:pt x="0" y="3140344"/>
                </a:cubicBezTo>
                <a:cubicBezTo>
                  <a:pt x="0" y="1405980"/>
                  <a:pt x="1405980" y="0"/>
                  <a:pt x="3140343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23" y="6060970"/>
            <a:ext cx="1230365" cy="70126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4DC5CD-F0EE-CE1F-3D4C-2FAFDEB6F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4" t="19280" r="60714" b="7835"/>
          <a:stretch/>
        </p:blipFill>
        <p:spPr bwMode="auto">
          <a:xfrm>
            <a:off x="636526" y="620177"/>
            <a:ext cx="7814747" cy="5712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172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2268" r="-1" b="30294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A6E0FE-3AF5-9733-A88F-54580B07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BE" sz="5000" b="1" dirty="0">
                <a:latin typeface="Verdana" panose="020B0604030504040204" pitchFamily="34" charset="0"/>
                <a:ea typeface="Verdana" panose="020B0604030504040204" pitchFamily="34" charset="0"/>
              </a:rPr>
              <a:t>Wie zijn we?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498" y="5735637"/>
            <a:ext cx="1786283" cy="1018120"/>
          </a:xfrm>
          <a:prstGeom prst="rect">
            <a:avLst/>
          </a:prstGeom>
        </p:spPr>
      </p:pic>
      <p:pic>
        <p:nvPicPr>
          <p:cNvPr id="3" name="Afbeelding 2" descr="Afbeelding met tekst, computer, beeldscherm, overdekt&#10;&#10;Automatisch gegenereerde beschrijving">
            <a:extLst>
              <a:ext uri="{FF2B5EF4-FFF2-40B4-BE49-F238E27FC236}">
                <a16:creationId xmlns:a16="http://schemas.microsoft.com/office/drawing/2014/main" id="{C7BD86C6-E5A1-6A95-46DE-F58EED21F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5" t="10344" r="62566" b="8777"/>
          <a:stretch/>
        </p:blipFill>
        <p:spPr bwMode="auto">
          <a:xfrm>
            <a:off x="1830552" y="1413826"/>
            <a:ext cx="5283262" cy="5047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522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6E0FE-3AF5-9733-A88F-54580B075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037" y="802421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nl-BE" sz="3100" b="1" dirty="0">
                <a:latin typeface="Verdana" panose="020B0604030504040204" pitchFamily="34" charset="0"/>
                <a:ea typeface="Verdana" panose="020B0604030504040204" pitchFamily="34" charset="0"/>
              </a:rPr>
              <a:t>Waar vind je ons?</a:t>
            </a:r>
            <a:br>
              <a:rPr lang="nl-BE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31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sz="3100" b="1" dirty="0" err="1">
                <a:latin typeface="Verdana" panose="020B0604030504040204" pitchFamily="34" charset="0"/>
                <a:ea typeface="Verdana" panose="020B0604030504040204" pitchFamily="34" charset="0"/>
              </a:rPr>
              <a:t>Bogaerdstraat</a:t>
            </a:r>
            <a:r>
              <a:rPr lang="nl-BE" sz="3100" b="1" dirty="0">
                <a:latin typeface="Verdana" panose="020B0604030504040204" pitchFamily="34" charset="0"/>
                <a:ea typeface="Verdana" panose="020B0604030504040204" pitchFamily="34" charset="0"/>
              </a:rPr>
              <a:t> 24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929200-B316-1FC1-9151-20DD0056C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1" r="3704" b="31845"/>
          <a:stretch/>
        </p:blipFill>
        <p:spPr bwMode="auto">
          <a:xfrm>
            <a:off x="7901468" y="2616200"/>
            <a:ext cx="3209684" cy="340812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68" r="-1" b="30294"/>
          <a:stretch/>
        </p:blipFill>
        <p:spPr>
          <a:xfrm>
            <a:off x="5756393" y="1248304"/>
            <a:ext cx="3105975" cy="14958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498" y="5735637"/>
            <a:ext cx="17862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6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920" y="752504"/>
            <a:ext cx="2522538" cy="256063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A5D7585-6467-8237-EC01-6C7536B1D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50" y="3581400"/>
            <a:ext cx="7123113" cy="23098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A6E0FE-3AF5-9733-A88F-54580B075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987" y="310241"/>
            <a:ext cx="3648363" cy="3445164"/>
          </a:xfrm>
          <a:prstGeom prst="ellipse">
            <a:avLst/>
          </a:prstGeom>
          <a:solidFill>
            <a:schemeClr val="accent2"/>
          </a:solidFill>
          <a:ln w="174625" cmpd="thinThick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DUAAL LEREN</a:t>
            </a: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 is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663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6E0FE-3AF5-9733-A88F-54580B075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34" y="1501945"/>
            <a:ext cx="3876322" cy="2141944"/>
          </a:xfrm>
        </p:spPr>
        <p:txBody>
          <a:bodyPr>
            <a:normAutofit/>
          </a:bodyPr>
          <a:lstStyle/>
          <a:p>
            <a:pPr algn="l"/>
            <a:r>
              <a:rPr lang="nl-BE" sz="4200" b="1" dirty="0">
                <a:latin typeface="Verdana" panose="020B0604030504040204" pitchFamily="34" charset="0"/>
                <a:ea typeface="Verdana" panose="020B0604030504040204" pitchFamily="34" charset="0"/>
              </a:rPr>
              <a:t>2 onderdelen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612FF4-5D4F-0BE2-508A-B8D9C2E2F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9249"/>
          <a:stretch/>
        </p:blipFill>
        <p:spPr bwMode="auto">
          <a:xfrm>
            <a:off x="3384888" y="357749"/>
            <a:ext cx="3394835" cy="3394835"/>
          </a:xfrm>
          <a:custGeom>
            <a:avLst/>
            <a:gdLst/>
            <a:ahLst/>
            <a:cxnLst/>
            <a:rect l="l" t="t" r="r" b="b"/>
            <a:pathLst>
              <a:path w="2822268" h="2822268">
                <a:moveTo>
                  <a:pt x="1411134" y="0"/>
                </a:moveTo>
                <a:cubicBezTo>
                  <a:pt x="2190482" y="0"/>
                  <a:pt x="2822268" y="631786"/>
                  <a:pt x="2822268" y="1411134"/>
                </a:cubicBezTo>
                <a:cubicBezTo>
                  <a:pt x="2822268" y="2190482"/>
                  <a:pt x="2190482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7267B9D-09FE-2CC3-A78B-E17B736D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" r="20426" b="-5"/>
          <a:stretch/>
        </p:blipFill>
        <p:spPr>
          <a:xfrm>
            <a:off x="6185970" y="8505"/>
            <a:ext cx="3101434" cy="2986881"/>
          </a:xfrm>
          <a:custGeom>
            <a:avLst/>
            <a:gdLst/>
            <a:ahLst/>
            <a:cxnLst/>
            <a:rect l="l" t="t" r="r" b="b"/>
            <a:pathLst>
              <a:path w="2564451" h="2469742">
                <a:moveTo>
                  <a:pt x="799668" y="0"/>
                </a:moveTo>
                <a:lnTo>
                  <a:pt x="1764783" y="0"/>
                </a:lnTo>
                <a:lnTo>
                  <a:pt x="1781325" y="6055"/>
                </a:lnTo>
                <a:cubicBezTo>
                  <a:pt x="2241535" y="200707"/>
                  <a:pt x="2564451" y="656401"/>
                  <a:pt x="2564451" y="1187517"/>
                </a:cubicBezTo>
                <a:cubicBezTo>
                  <a:pt x="2564451" y="1895670"/>
                  <a:pt x="1990379" y="2469742"/>
                  <a:pt x="1282225" y="2469742"/>
                </a:cubicBezTo>
                <a:cubicBezTo>
                  <a:pt x="574072" y="2469742"/>
                  <a:pt x="0" y="1895670"/>
                  <a:pt x="0" y="1187517"/>
                </a:cubicBezTo>
                <a:cubicBezTo>
                  <a:pt x="0" y="656401"/>
                  <a:pt x="322916" y="200707"/>
                  <a:pt x="783126" y="6055"/>
                </a:cubicBezTo>
                <a:close/>
              </a:path>
            </a:pathLst>
          </a:cu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3" r="9618" b="5"/>
          <a:stretch/>
        </p:blipFill>
        <p:spPr>
          <a:xfrm>
            <a:off x="9746115" y="1711922"/>
            <a:ext cx="2445887" cy="2822268"/>
          </a:xfrm>
          <a:custGeom>
            <a:avLst/>
            <a:gdLst/>
            <a:ahLst/>
            <a:cxnLst/>
            <a:rect l="l" t="t" r="r" b="b"/>
            <a:pathLst>
              <a:path w="2445887" h="2822268">
                <a:moveTo>
                  <a:pt x="1411134" y="0"/>
                </a:moveTo>
                <a:cubicBezTo>
                  <a:pt x="1800808" y="0"/>
                  <a:pt x="2153592" y="157947"/>
                  <a:pt x="2408957" y="413312"/>
                </a:cubicBezTo>
                <a:lnTo>
                  <a:pt x="2445887" y="453946"/>
                </a:lnTo>
                <a:lnTo>
                  <a:pt x="2445887" y="2368323"/>
                </a:lnTo>
                <a:lnTo>
                  <a:pt x="2408957" y="2408957"/>
                </a:lnTo>
                <a:cubicBezTo>
                  <a:pt x="2153592" y="2664322"/>
                  <a:pt x="1800808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2054" name="Picture 6" descr="Schilder - KiesMBO">
            <a:extLst>
              <a:ext uri="{FF2B5EF4-FFF2-40B4-BE49-F238E27FC236}">
                <a16:creationId xmlns:a16="http://schemas.microsoft.com/office/drawing/2014/main" id="{4FDB921F-95D6-D832-D4AC-508280C3D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03"/>
          <a:stretch/>
        </p:blipFill>
        <p:spPr bwMode="auto">
          <a:xfrm>
            <a:off x="6226572" y="3052834"/>
            <a:ext cx="3755236" cy="3642418"/>
          </a:xfrm>
          <a:custGeom>
            <a:avLst/>
            <a:gdLst/>
            <a:ahLst/>
            <a:cxnLst/>
            <a:rect l="l" t="t" r="r" b="b"/>
            <a:pathLst>
              <a:path w="3755236" h="3642418">
                <a:moveTo>
                  <a:pt x="1877618" y="0"/>
                </a:moveTo>
                <a:cubicBezTo>
                  <a:pt x="2914598" y="0"/>
                  <a:pt x="3755236" y="840638"/>
                  <a:pt x="3755236" y="1877618"/>
                </a:cubicBezTo>
                <a:cubicBezTo>
                  <a:pt x="3755236" y="2655353"/>
                  <a:pt x="3282377" y="3322646"/>
                  <a:pt x="2608472" y="3607684"/>
                </a:cubicBezTo>
                <a:lnTo>
                  <a:pt x="2513570" y="3642418"/>
                </a:lnTo>
                <a:lnTo>
                  <a:pt x="1241666" y="3642418"/>
                </a:lnTo>
                <a:lnTo>
                  <a:pt x="1146765" y="3607684"/>
                </a:lnTo>
                <a:cubicBezTo>
                  <a:pt x="472859" y="3322646"/>
                  <a:pt x="0" y="2655353"/>
                  <a:pt x="0" y="1877618"/>
                </a:cubicBezTo>
                <a:cubicBezTo>
                  <a:pt x="0" y="840638"/>
                  <a:pt x="840638" y="0"/>
                  <a:pt x="18776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498" y="5735637"/>
            <a:ext cx="17862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7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6E0FE-3AF5-9733-A88F-54580B07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nl-BE" sz="4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BE" sz="4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BE" sz="4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" r="9618" b="5"/>
          <a:stretch/>
        </p:blipFill>
        <p:spPr>
          <a:xfrm>
            <a:off x="9746115" y="1711922"/>
            <a:ext cx="2445887" cy="2822268"/>
          </a:xfrm>
          <a:custGeom>
            <a:avLst/>
            <a:gdLst/>
            <a:ahLst/>
            <a:cxnLst/>
            <a:rect l="l" t="t" r="r" b="b"/>
            <a:pathLst>
              <a:path w="2445887" h="2822268">
                <a:moveTo>
                  <a:pt x="1411134" y="0"/>
                </a:moveTo>
                <a:cubicBezTo>
                  <a:pt x="1800808" y="0"/>
                  <a:pt x="2153592" y="157947"/>
                  <a:pt x="2408957" y="413312"/>
                </a:cubicBezTo>
                <a:lnTo>
                  <a:pt x="2445887" y="453946"/>
                </a:lnTo>
                <a:lnTo>
                  <a:pt x="2445887" y="2368323"/>
                </a:lnTo>
                <a:lnTo>
                  <a:pt x="2408957" y="2408957"/>
                </a:lnTo>
                <a:cubicBezTo>
                  <a:pt x="2153592" y="2664322"/>
                  <a:pt x="1800808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498" y="5735637"/>
            <a:ext cx="1786283" cy="10181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378E327-D682-E593-CC9D-7D6159239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14" y="462614"/>
            <a:ext cx="5421494" cy="5468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5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6E0FE-3AF5-9733-A88F-54580B07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BE" sz="4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l-BE" sz="4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614" y="5989337"/>
            <a:ext cx="1341167" cy="7644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0076" y="-1283446"/>
            <a:ext cx="5220152" cy="5296359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9AFD90E-12F4-305E-A18D-5802D216230F}"/>
              </a:ext>
            </a:extLst>
          </p:cNvPr>
          <p:cNvSpPr txBox="1">
            <a:spLocks/>
          </p:cNvSpPr>
          <p:nvPr/>
        </p:nvSpPr>
        <p:spPr>
          <a:xfrm>
            <a:off x="6604987" y="281505"/>
            <a:ext cx="4163627" cy="17541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2"/>
                </a:solidFill>
              </a:rPr>
              <a:t>15 – 25 jaar</a:t>
            </a:r>
          </a:p>
          <a:p>
            <a:r>
              <a:rPr lang="nl-NL" dirty="0">
                <a:solidFill>
                  <a:schemeClr val="accent2"/>
                </a:solidFill>
              </a:rPr>
              <a:t>Sterk in praktijk én theorie</a:t>
            </a:r>
          </a:p>
          <a:p>
            <a:r>
              <a:rPr lang="nl-NL" dirty="0">
                <a:solidFill>
                  <a:schemeClr val="accent2"/>
                </a:solidFill>
              </a:rPr>
              <a:t>Op de werkplek willen leren</a:t>
            </a:r>
          </a:p>
          <a:p>
            <a:r>
              <a:rPr lang="nl-NL" dirty="0">
                <a:solidFill>
                  <a:schemeClr val="accent2"/>
                </a:solidFill>
              </a:rPr>
              <a:t>Zo snel mogelijk aan het </a:t>
            </a:r>
            <a:r>
              <a:rPr lang="nl-NL" b="1" dirty="0">
                <a:solidFill>
                  <a:schemeClr val="accent2"/>
                </a:solidFill>
              </a:rPr>
              <a:t>werk</a:t>
            </a:r>
          </a:p>
          <a:p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F952687-DA88-B16B-BBDF-7C13273F6818}"/>
              </a:ext>
            </a:extLst>
          </p:cNvPr>
          <p:cNvSpPr txBox="1">
            <a:spLocks/>
          </p:cNvSpPr>
          <p:nvPr/>
        </p:nvSpPr>
        <p:spPr>
          <a:xfrm>
            <a:off x="1624614" y="2799501"/>
            <a:ext cx="9144000" cy="8167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VERLOOP NA INSCHRIJVING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7EB4CA3-CB86-9DE0-F32E-7551EB4044F5}"/>
              </a:ext>
            </a:extLst>
          </p:cNvPr>
          <p:cNvSpPr txBox="1">
            <a:spLocks/>
          </p:cNvSpPr>
          <p:nvPr/>
        </p:nvSpPr>
        <p:spPr>
          <a:xfrm>
            <a:off x="1554480" y="3495788"/>
            <a:ext cx="5334592" cy="19532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2"/>
                </a:solidFill>
              </a:rPr>
              <a:t>25 dagen screening</a:t>
            </a:r>
          </a:p>
          <a:p>
            <a:br>
              <a:rPr lang="nl-NL" dirty="0">
                <a:solidFill>
                  <a:schemeClr val="accent2"/>
                </a:solidFill>
              </a:rPr>
            </a:br>
            <a:r>
              <a:rPr lang="nl-NL" dirty="0">
                <a:solidFill>
                  <a:schemeClr val="accent2"/>
                </a:solidFill>
              </a:rPr>
              <a:t>doel= Ben je bereid om te werken?</a:t>
            </a:r>
          </a:p>
          <a:p>
            <a:r>
              <a:rPr lang="nl-NL" dirty="0">
                <a:solidFill>
                  <a:schemeClr val="accent2"/>
                </a:solidFill>
              </a:rPr>
              <a:t>                    Ben je rijp genoeg om te werken?</a:t>
            </a:r>
            <a:endParaRPr lang="nl-NL" dirty="0">
              <a:solidFill>
                <a:schemeClr val="accent2"/>
              </a:solidFill>
              <a:cs typeface="Calibri"/>
            </a:endParaRPr>
          </a:p>
          <a:p>
            <a:endParaRPr lang="nl-NL" dirty="0">
              <a:solidFill>
                <a:schemeClr val="accent2"/>
              </a:solidFill>
              <a:cs typeface="Calibri"/>
            </a:endParaRPr>
          </a:p>
          <a:p>
            <a:endParaRPr lang="nl-NL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11F2330C-97A5-5C57-17FA-97D0249D0C35}"/>
              </a:ext>
            </a:extLst>
          </p:cNvPr>
          <p:cNvSpPr/>
          <p:nvPr/>
        </p:nvSpPr>
        <p:spPr>
          <a:xfrm>
            <a:off x="6604987" y="4357033"/>
            <a:ext cx="639193" cy="461639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629F6AC-A579-018F-01A3-E5C24D659D46}"/>
              </a:ext>
            </a:extLst>
          </p:cNvPr>
          <p:cNvSpPr txBox="1"/>
          <p:nvPr/>
        </p:nvSpPr>
        <p:spPr>
          <a:xfrm>
            <a:off x="7368466" y="3497573"/>
            <a:ext cx="437669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2"/>
                </a:solidFill>
              </a:rPr>
              <a:t>Positief          Je start een duale opleiding.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Negatief        Nieuwe screening in andere</a:t>
            </a:r>
          </a:p>
          <a:p>
            <a:r>
              <a:rPr lang="nl-BE" dirty="0">
                <a:solidFill>
                  <a:schemeClr val="accent2"/>
                </a:solidFill>
              </a:rPr>
              <a:t>                       duale opleiding </a:t>
            </a:r>
          </a:p>
          <a:p>
            <a:r>
              <a:rPr lang="nl-BE" dirty="0">
                <a:solidFill>
                  <a:schemeClr val="accent2"/>
                </a:solidFill>
              </a:rPr>
              <a:t>	</a:t>
            </a:r>
            <a:r>
              <a:rPr lang="nl-BE" sz="1400" dirty="0">
                <a:solidFill>
                  <a:schemeClr val="accent2"/>
                </a:solidFill>
              </a:rPr>
              <a:t>       (eventueel in ons centrum)</a:t>
            </a:r>
          </a:p>
          <a:p>
            <a:r>
              <a:rPr lang="nl-BE" dirty="0">
                <a:solidFill>
                  <a:schemeClr val="bg1"/>
                </a:solidFill>
              </a:rPr>
              <a:t>OF</a:t>
            </a:r>
          </a:p>
          <a:p>
            <a:endParaRPr lang="nl-BE" dirty="0">
              <a:solidFill>
                <a:schemeClr val="bg1"/>
              </a:solidFill>
            </a:endParaRPr>
          </a:p>
          <a:p>
            <a:r>
              <a:rPr lang="nl-BE" dirty="0">
                <a:solidFill>
                  <a:schemeClr val="bg1"/>
                </a:solidFill>
              </a:rPr>
              <a:t>Een andere school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5D4832C6-6BE2-4F52-20BF-006DE1092F67}"/>
              </a:ext>
            </a:extLst>
          </p:cNvPr>
          <p:cNvSpPr/>
          <p:nvPr/>
        </p:nvSpPr>
        <p:spPr>
          <a:xfrm>
            <a:off x="8327254" y="3650136"/>
            <a:ext cx="195309" cy="909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F62962-60FA-E82F-6F76-A9BD8B6BA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254" y="4166602"/>
            <a:ext cx="213378" cy="128027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1A6E0FE-3AF5-9733-A88F-54580B075903}"/>
              </a:ext>
            </a:extLst>
          </p:cNvPr>
          <p:cNvSpPr>
            <a:spLocks noGrp="1"/>
          </p:cNvSpPr>
          <p:nvPr/>
        </p:nvSpPr>
        <p:spPr>
          <a:xfrm>
            <a:off x="2200659" y="152663"/>
            <a:ext cx="3278609" cy="2646838"/>
          </a:xfrm>
          <a:prstGeom prst="ellipse">
            <a:avLst/>
          </a:prstGeom>
          <a:solidFill>
            <a:schemeClr val="accent2"/>
          </a:solidFill>
          <a:ln w="174625" cmpd="thinThick"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br>
              <a:rPr lang="nl-BE" sz="2600" b="1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BE" sz="4000" b="1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DUAAL LEREN</a:t>
            </a:r>
            <a:endParaRPr lang="nl-BE" sz="11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nl-BE" sz="4000" b="1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 wie?</a:t>
            </a:r>
            <a:endParaRPr lang="nl-BE" sz="11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B23CDF5-D06B-6CD9-083D-D20983AC46A0}"/>
              </a:ext>
            </a:extLst>
          </p:cNvPr>
          <p:cNvSpPr txBox="1">
            <a:spLocks/>
          </p:cNvSpPr>
          <p:nvPr/>
        </p:nvSpPr>
        <p:spPr>
          <a:xfrm>
            <a:off x="5745750" y="362403"/>
            <a:ext cx="4974771" cy="140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endParaRPr lang="en-US" sz="2800" b="1" dirty="0">
              <a:solidFill>
                <a:schemeClr val="accent2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DE45C-C2CC-5E70-32FA-71305CE8D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6" r="24879" b="-1"/>
          <a:stretch/>
        </p:blipFill>
        <p:spPr>
          <a:xfrm>
            <a:off x="8895827" y="1686826"/>
            <a:ext cx="2718905" cy="26171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3" r="-3" b="11917"/>
          <a:stretch/>
        </p:blipFill>
        <p:spPr>
          <a:xfrm>
            <a:off x="1277762" y="4627816"/>
            <a:ext cx="2218061" cy="1895767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076691B-0DBD-A39C-9771-B17D259ADEB9}"/>
              </a:ext>
            </a:extLst>
          </p:cNvPr>
          <p:cNvSpPr txBox="1">
            <a:spLocks/>
          </p:cNvSpPr>
          <p:nvPr/>
        </p:nvSpPr>
        <p:spPr>
          <a:xfrm>
            <a:off x="2766783" y="1686826"/>
            <a:ext cx="4974771" cy="3810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1 </a:t>
            </a:r>
            <a:r>
              <a:rPr lang="en-US" sz="2200" dirty="0" err="1">
                <a:solidFill>
                  <a:schemeClr val="accent2"/>
                </a:solidFill>
              </a:rPr>
              <a:t>lesdag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werken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aan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arbeidsrijpheid</a:t>
            </a:r>
            <a:endParaRPr lang="en-US" sz="2200" dirty="0">
              <a:solidFill>
                <a:schemeClr val="accent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1 </a:t>
            </a:r>
            <a:r>
              <a:rPr lang="en-US" sz="2200" dirty="0" err="1">
                <a:solidFill>
                  <a:schemeClr val="accent2"/>
                </a:solidFill>
              </a:rPr>
              <a:t>lesmoment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solliciteren</a:t>
            </a:r>
            <a:endParaRPr lang="en-US" sz="2200" dirty="0">
              <a:solidFill>
                <a:schemeClr val="accent2"/>
              </a:solidFill>
            </a:endParaRPr>
          </a:p>
          <a:p>
            <a:pPr algn="l"/>
            <a:r>
              <a:rPr lang="en-US" sz="2200" dirty="0">
                <a:solidFill>
                  <a:schemeClr val="accent2"/>
                </a:solidFill>
              </a:rPr>
              <a:t>             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2"/>
                </a:solidFill>
              </a:rPr>
              <a:t>Basisvorming</a:t>
            </a:r>
            <a:r>
              <a:rPr lang="en-US" sz="2200" dirty="0">
                <a:solidFill>
                  <a:schemeClr val="accent2"/>
                </a:solidFill>
              </a:rPr>
              <a:t> =  4u MAVO- </a:t>
            </a:r>
            <a:r>
              <a:rPr lang="en-US" sz="2200" dirty="0" err="1">
                <a:solidFill>
                  <a:schemeClr val="accent2"/>
                </a:solidFill>
              </a:rPr>
              <a:t>Nederlands</a:t>
            </a:r>
            <a:br>
              <a:rPr lang="en-US" sz="2200" dirty="0">
                <a:solidFill>
                  <a:schemeClr val="accent2"/>
                </a:solidFill>
              </a:rPr>
            </a:br>
            <a:r>
              <a:rPr lang="en-US" sz="2200" dirty="0">
                <a:solidFill>
                  <a:schemeClr val="accent2"/>
                </a:solidFill>
              </a:rPr>
              <a:t>                                4u MAVO- </a:t>
            </a:r>
            <a:r>
              <a:rPr lang="en-US" sz="2200" dirty="0" err="1">
                <a:solidFill>
                  <a:schemeClr val="accent2"/>
                </a:solidFill>
              </a:rPr>
              <a:t>Wiskunde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br>
              <a:rPr lang="en-US" sz="2200" dirty="0">
                <a:solidFill>
                  <a:schemeClr val="accent2"/>
                </a:solidFill>
              </a:rPr>
            </a:br>
            <a:r>
              <a:rPr lang="en-US" sz="2200" dirty="0">
                <a:solidFill>
                  <a:schemeClr val="accent2"/>
                </a:solidFill>
              </a:rPr>
              <a:t>                                2u Engels</a:t>
            </a:r>
          </a:p>
          <a:p>
            <a:pPr algn="l"/>
            <a:r>
              <a:rPr lang="en-US" sz="2200" dirty="0">
                <a:solidFill>
                  <a:schemeClr val="accent2"/>
                </a:solidFill>
              </a:rPr>
              <a:t>                          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accent2"/>
                </a:solidFill>
              </a:rPr>
              <a:t>Specifieke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 err="1">
                <a:solidFill>
                  <a:schemeClr val="accent2"/>
                </a:solidFill>
              </a:rPr>
              <a:t>Vorming</a:t>
            </a:r>
            <a:r>
              <a:rPr lang="en-US" sz="2200" dirty="0">
                <a:solidFill>
                  <a:schemeClr val="accent2"/>
                </a:solidFill>
              </a:rPr>
              <a:t> = 6 u </a:t>
            </a:r>
            <a:r>
              <a:rPr lang="en-US" sz="2200" dirty="0" err="1">
                <a:solidFill>
                  <a:schemeClr val="accent2"/>
                </a:solidFill>
              </a:rPr>
              <a:t>gekozen</a:t>
            </a:r>
            <a:br>
              <a:rPr lang="en-US" sz="2200" dirty="0">
                <a:solidFill>
                  <a:schemeClr val="accent2"/>
                </a:solidFill>
              </a:rPr>
            </a:br>
            <a:r>
              <a:rPr lang="en-US" sz="2200" dirty="0">
                <a:solidFill>
                  <a:schemeClr val="accent2"/>
                </a:solidFill>
              </a:rPr>
              <a:t>	</a:t>
            </a:r>
            <a:r>
              <a:rPr lang="en-US" sz="2200" dirty="0" err="1">
                <a:solidFill>
                  <a:schemeClr val="accent2"/>
                </a:solidFill>
              </a:rPr>
              <a:t>opleiding</a:t>
            </a:r>
            <a:endParaRPr lang="en-US" sz="2200" dirty="0">
              <a:solidFill>
                <a:schemeClr val="accent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57241"/>
            <a:ext cx="1397479" cy="79651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E185325-7F9E-3D20-D1A0-3AFC81BE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57" y="361263"/>
            <a:ext cx="9213501" cy="13255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HOE ZIET MIJN SCHOOLWEEK ER UIT ?</a:t>
            </a:r>
            <a:br>
              <a:rPr lang="en-US" sz="24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chemeClr val="accent2"/>
                </a:solidFill>
              </a:rPr>
              <a:t>als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ik</a:t>
            </a:r>
            <a:r>
              <a:rPr lang="en-US" sz="2800" b="1" dirty="0">
                <a:solidFill>
                  <a:schemeClr val="accent2"/>
                </a:solidFill>
              </a:rPr>
              <a:t> net </a:t>
            </a:r>
            <a:r>
              <a:rPr lang="en-US" sz="2800" b="1" dirty="0" err="1">
                <a:solidFill>
                  <a:schemeClr val="accent2"/>
                </a:solidFill>
              </a:rPr>
              <a:t>ingeschreven</a:t>
            </a:r>
            <a:r>
              <a:rPr lang="en-US" sz="2800" b="1" dirty="0">
                <a:solidFill>
                  <a:schemeClr val="accent2"/>
                </a:solidFill>
              </a:rPr>
              <a:t> ben</a:t>
            </a:r>
            <a:br>
              <a:rPr lang="en-US" sz="2800" b="1" dirty="0">
                <a:solidFill>
                  <a:schemeClr val="accent2"/>
                </a:solidFill>
              </a:rPr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698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33CDCA-F5BE-5132-1F1A-9710F5482DCF}"/>
              </a:ext>
            </a:extLst>
          </p:cNvPr>
          <p:cNvSpPr txBox="1">
            <a:spLocks/>
          </p:cNvSpPr>
          <p:nvPr/>
        </p:nvSpPr>
        <p:spPr>
          <a:xfrm>
            <a:off x="641379" y="970926"/>
            <a:ext cx="576349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b="1" dirty="0">
                <a:solidFill>
                  <a:schemeClr val="accent2"/>
                </a:solidFill>
                <a:sym typeface="Wingdings" panose="05000000000000000000" pitchFamily="2" charset="2"/>
              </a:rPr>
              <a:t> Als </a:t>
            </a:r>
            <a:r>
              <a:rPr lang="en-US" sz="4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ik</a:t>
            </a:r>
            <a:r>
              <a:rPr lang="en-US" sz="44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werk</a:t>
            </a:r>
            <a:r>
              <a:rPr lang="en-US" sz="44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heb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CC45BA-8128-19AF-A573-4077800C2750}"/>
              </a:ext>
            </a:extLst>
          </p:cNvPr>
          <p:cNvSpPr txBox="1">
            <a:spLocks/>
          </p:cNvSpPr>
          <p:nvPr/>
        </p:nvSpPr>
        <p:spPr>
          <a:xfrm>
            <a:off x="912659" y="2400635"/>
            <a:ext cx="7997856" cy="3107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Je bent </a:t>
            </a:r>
            <a:r>
              <a:rPr lang="en-US" dirty="0" err="1">
                <a:solidFill>
                  <a:schemeClr val="accent2"/>
                </a:solidFill>
              </a:rPr>
              <a:t>aan</a:t>
            </a:r>
            <a:r>
              <a:rPr lang="en-US" dirty="0">
                <a:solidFill>
                  <a:schemeClr val="accent2"/>
                </a:solidFill>
              </a:rPr>
              <a:t> het </a:t>
            </a:r>
            <a:r>
              <a:rPr lang="en-US" dirty="0" err="1">
                <a:solidFill>
                  <a:schemeClr val="accent2"/>
                </a:solidFill>
              </a:rPr>
              <a:t>werk</a:t>
            </a:r>
            <a:r>
              <a:rPr lang="en-US" dirty="0">
                <a:solidFill>
                  <a:schemeClr val="accent2"/>
                </a:solidFill>
              </a:rPr>
              <a:t> met </a:t>
            </a:r>
            <a:r>
              <a:rPr lang="en-US" dirty="0" err="1">
                <a:solidFill>
                  <a:schemeClr val="accent2"/>
                </a:solidFill>
              </a:rPr>
              <a:t>een</a:t>
            </a:r>
            <a:r>
              <a:rPr lang="en-US" dirty="0">
                <a:solidFill>
                  <a:schemeClr val="accent2"/>
                </a:solidFill>
              </a:rPr>
              <a:t> OAO.</a:t>
            </a:r>
          </a:p>
          <a:p>
            <a:pPr algn="l"/>
            <a:r>
              <a:rPr lang="en-US" dirty="0">
                <a:solidFill>
                  <a:schemeClr val="accent2"/>
                </a:solidFill>
              </a:rPr>
              <a:t>(</a:t>
            </a:r>
            <a:r>
              <a:rPr lang="en-US" dirty="0" err="1">
                <a:solidFill>
                  <a:schemeClr val="accent2"/>
                </a:solidFill>
              </a:rPr>
              <a:t>overeenkomst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alternerende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opleiding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pPr algn="l"/>
            <a:endParaRPr lang="en-US" dirty="0">
              <a:solidFill>
                <a:schemeClr val="accent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2"/>
                </a:solidFill>
              </a:rPr>
              <a:t>Vanaf</a:t>
            </a:r>
            <a:r>
              <a:rPr lang="en-US" dirty="0">
                <a:solidFill>
                  <a:schemeClr val="accent2"/>
                </a:solidFill>
              </a:rPr>
              <a:t> nu word je </a:t>
            </a:r>
            <a:r>
              <a:rPr lang="en-US" dirty="0" err="1">
                <a:solidFill>
                  <a:schemeClr val="accent2"/>
                </a:solidFill>
              </a:rPr>
              <a:t>betaald</a:t>
            </a:r>
            <a:r>
              <a:rPr lang="en-US" dirty="0">
                <a:solidFill>
                  <a:schemeClr val="accent2"/>
                </a:solidFill>
              </a:rPr>
              <a:t> om: </a:t>
            </a:r>
          </a:p>
          <a:p>
            <a:pPr algn="l"/>
            <a:r>
              <a:rPr lang="en-US" dirty="0">
                <a:solidFill>
                  <a:schemeClr val="accent2"/>
                </a:solidFill>
              </a:rPr>
              <a:t>2 </a:t>
            </a:r>
            <a:r>
              <a:rPr lang="en-US" dirty="0" err="1">
                <a:solidFill>
                  <a:schemeClr val="accent2"/>
                </a:solidFill>
              </a:rPr>
              <a:t>dagen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naar</a:t>
            </a:r>
            <a:r>
              <a:rPr lang="en-US" dirty="0">
                <a:solidFill>
                  <a:schemeClr val="accent2"/>
                </a:solidFill>
              </a:rPr>
              <a:t> school </a:t>
            </a:r>
            <a:r>
              <a:rPr lang="en-US" dirty="0" err="1">
                <a:solidFill>
                  <a:schemeClr val="accent2"/>
                </a:solidFill>
              </a:rPr>
              <a:t>te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komen</a:t>
            </a:r>
            <a:r>
              <a:rPr lang="en-US" dirty="0">
                <a:solidFill>
                  <a:schemeClr val="accent2"/>
                </a:solidFill>
              </a:rPr>
              <a:t>	</a:t>
            </a:r>
          </a:p>
          <a:p>
            <a:pPr algn="l"/>
            <a:r>
              <a:rPr lang="en-US" dirty="0">
                <a:solidFill>
                  <a:schemeClr val="accent2"/>
                </a:solidFill>
              </a:rPr>
              <a:t>EN</a:t>
            </a:r>
          </a:p>
          <a:p>
            <a:pPr algn="l"/>
            <a:r>
              <a:rPr lang="en-US" dirty="0">
                <a:solidFill>
                  <a:schemeClr val="accent2"/>
                </a:solidFill>
              </a:rPr>
              <a:t>3 </a:t>
            </a:r>
            <a:r>
              <a:rPr lang="en-US" dirty="0" err="1">
                <a:solidFill>
                  <a:schemeClr val="accent2"/>
                </a:solidFill>
              </a:rPr>
              <a:t>dagen</a:t>
            </a:r>
            <a:r>
              <a:rPr lang="en-US" dirty="0">
                <a:solidFill>
                  <a:schemeClr val="accent2"/>
                </a:solidFill>
              </a:rPr>
              <a:t> op de </a:t>
            </a:r>
            <a:r>
              <a:rPr lang="en-US" dirty="0" err="1">
                <a:solidFill>
                  <a:schemeClr val="accent2"/>
                </a:solidFill>
              </a:rPr>
              <a:t>werkplek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te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leren</a:t>
            </a:r>
            <a:endParaRPr lang="en-US" dirty="0">
              <a:solidFill>
                <a:schemeClr val="accent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BB9FC41-AE65-7A17-4E5A-136F55279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64" b="11535"/>
          <a:stretch/>
        </p:blipFill>
        <p:spPr>
          <a:xfrm>
            <a:off x="6810522" y="369913"/>
            <a:ext cx="3257982" cy="27845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6BE32F9-EF0E-982E-415E-BA374A7D9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182"/>
          <a:stretch/>
        </p:blipFill>
        <p:spPr>
          <a:xfrm>
            <a:off x="8386621" y="3730267"/>
            <a:ext cx="2892720" cy="278453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7E1CD-193E-AC80-7C6C-0B9343D70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48" y="5795625"/>
            <a:ext cx="1786283" cy="101812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8A3AD8A-7772-49B9-08E8-207496A9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Hoe </a:t>
            </a:r>
            <a:r>
              <a:rPr lang="en-US" sz="2800" b="1" dirty="0" err="1">
                <a:solidFill>
                  <a:schemeClr val="accent2"/>
                </a:solidFill>
              </a:rPr>
              <a:t>ziet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mijn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</a:rPr>
              <a:t>schoolweek</a:t>
            </a:r>
            <a:r>
              <a:rPr lang="en-US" sz="2800" b="1" dirty="0">
                <a:solidFill>
                  <a:schemeClr val="accent2"/>
                </a:solidFill>
              </a:rPr>
              <a:t> er </a:t>
            </a:r>
            <a:r>
              <a:rPr lang="en-US" sz="2800" b="1" dirty="0" err="1">
                <a:solidFill>
                  <a:schemeClr val="accent2"/>
                </a:solidFill>
              </a:rPr>
              <a:t>uit</a:t>
            </a:r>
            <a:r>
              <a:rPr lang="en-US" sz="2800" b="1" dirty="0">
                <a:solidFill>
                  <a:schemeClr val="accent2"/>
                </a:solidFill>
              </a:rPr>
              <a:t>?</a:t>
            </a:r>
            <a:br>
              <a:rPr lang="en-US" sz="2800" b="1" dirty="0">
                <a:solidFill>
                  <a:schemeClr val="accent2"/>
                </a:solidFill>
              </a:rPr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127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4" id="{64C13FD1-9292-9543-A17C-97E031E0DBB3}" vid="{066812AF-EB68-0149-94B8-FD8C3BC8C39B}"/>
    </a:ext>
  </a:extLst>
</a:theme>
</file>

<file path=ppt/theme/theme2.xml><?xml version="1.0" encoding="utf-8"?>
<a:theme xmlns:a="http://schemas.openxmlformats.org/drawingml/2006/main" name="1_Kantoorthema">
  <a:themeElements>
    <a:clrScheme name="ORS_kleurenthema">
      <a:dk1>
        <a:srgbClr val="000000"/>
      </a:dk1>
      <a:lt1>
        <a:srgbClr val="FFFFFF"/>
      </a:lt1>
      <a:dk2>
        <a:srgbClr val="1D1D1D"/>
      </a:dk2>
      <a:lt2>
        <a:srgbClr val="F7F6E8"/>
      </a:lt2>
      <a:accent1>
        <a:srgbClr val="E9B300"/>
      </a:accent1>
      <a:accent2>
        <a:srgbClr val="05AFD9"/>
      </a:accent2>
      <a:accent3>
        <a:srgbClr val="EB5070"/>
      </a:accent3>
      <a:accent4>
        <a:srgbClr val="EF7E26"/>
      </a:accent4>
      <a:accent5>
        <a:srgbClr val="8CB21D"/>
      </a:accent5>
      <a:accent6>
        <a:srgbClr val="9879A5"/>
      </a:accent6>
      <a:hlink>
        <a:srgbClr val="02859A"/>
      </a:hlink>
      <a:folHlink>
        <a:srgbClr val="9220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4" id="{64C13FD1-9292-9543-A17C-97E031E0DBB3}" vid="{1C48CD75-604D-2743-ADAE-69C1E361D41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sjabloon_ppt_centrumduaalleren</Template>
  <TotalTime>23</TotalTime>
  <Words>262</Words>
  <Application>Microsoft Office PowerPoint</Application>
  <PresentationFormat>Widescreen</PresentationFormat>
  <Paragraphs>57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Kantoorthema</vt:lpstr>
      <vt:lpstr>1_Kantoorthema</vt:lpstr>
      <vt:lpstr>Campus DUAAL LEREN Trefpunt</vt:lpstr>
      <vt:lpstr>Wie zijn we?</vt:lpstr>
      <vt:lpstr>Waar vind je ons?  Bogaerdstraat 24</vt:lpstr>
      <vt:lpstr> DUAAL LEREN wat is dat?</vt:lpstr>
      <vt:lpstr>2 onderdelen</vt:lpstr>
      <vt:lpstr>  </vt:lpstr>
      <vt:lpstr> </vt:lpstr>
      <vt:lpstr>HOE ZIET MIJN SCHOOLWEEK ER UIT ?  als ik net ingeschreven ben </vt:lpstr>
      <vt:lpstr>Hoe ziet mijn schoolweek er uit?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 DUAAL LEREN Trefpunt</dc:title>
  <dc:creator>an.loix@romerocollege.be</dc:creator>
  <cp:lastModifiedBy>Roel Verwaeren</cp:lastModifiedBy>
  <cp:revision>3</cp:revision>
  <dcterms:created xsi:type="dcterms:W3CDTF">2024-03-18T14:35:38Z</dcterms:created>
  <dcterms:modified xsi:type="dcterms:W3CDTF">2024-04-14T20:13:47Z</dcterms:modified>
</cp:coreProperties>
</file>